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PT Sans 1" charset="1" panose="020B0703020203020204"/>
      <p:regular r:id="rId37"/>
    </p:embeddedFont>
    <p:embeddedFont>
      <p:font typeface="PT Sans 2" charset="1" panose="020B0503020203020204"/>
      <p:regular r:id="rId39"/>
    </p:embeddedFont>
    <p:embeddedFont>
      <p:font typeface="PT Sans 2 Bold" charset="1" panose="020B0703020203020204"/>
      <p:regular r:id="rId47"/>
    </p:embeddedFont>
    <p:embeddedFont>
      <p:font typeface="PT Sans 2 Bold Italics" charset="1" panose="020B0703020203090204"/>
      <p:regular r:id="rId52"/>
    </p:embeddedFont>
    <p:embeddedFont>
      <p:font typeface="PT Sans 2 Italics" charset="1" panose="020B0503020203090204"/>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fonts/font37.fntdata" Type="http://schemas.openxmlformats.org/officeDocument/2006/relationships/font"/><Relationship Id="rId38" Target="notesSlides/notesSlide2.xml" Type="http://schemas.openxmlformats.org/officeDocument/2006/relationships/notesSlide"/><Relationship Id="rId39" Target="fonts/font39.fntdata" Type="http://schemas.openxmlformats.org/officeDocument/2006/relationships/font"/><Relationship Id="rId4" Target="theme/theme1.xml" Type="http://schemas.openxmlformats.org/officeDocument/2006/relationships/theme"/><Relationship Id="rId40" Target="notesSlides/notesSlide3.xml" Type="http://schemas.openxmlformats.org/officeDocument/2006/relationships/notesSlide"/><Relationship Id="rId41" Target="notesSlides/notesSlide4.xml" Type="http://schemas.openxmlformats.org/officeDocument/2006/relationships/notesSlide"/><Relationship Id="rId42" Target="notesSlides/notesSlide5.xml" Type="http://schemas.openxmlformats.org/officeDocument/2006/relationships/notesSlide"/><Relationship Id="rId43" Target="notesSlides/notesSlide6.xml" Type="http://schemas.openxmlformats.org/officeDocument/2006/relationships/notesSlide"/><Relationship Id="rId44" Target="notesSlides/notesSlide7.xml" Type="http://schemas.openxmlformats.org/officeDocument/2006/relationships/notesSlide"/><Relationship Id="rId45" Target="notesSlides/notesSlide8.xml" Type="http://schemas.openxmlformats.org/officeDocument/2006/relationships/notesSlide"/><Relationship Id="rId46" Target="notesSlides/notesSlide9.xml" Type="http://schemas.openxmlformats.org/officeDocument/2006/relationships/notesSlide"/><Relationship Id="rId47" Target="fonts/font47.fntdata" Type="http://schemas.openxmlformats.org/officeDocument/2006/relationships/font"/><Relationship Id="rId48" Target="notesSlides/notesSlide10.xml" Type="http://schemas.openxmlformats.org/officeDocument/2006/relationships/notesSlide"/><Relationship Id="rId49" Target="notesSlides/notesSlide11.xml" Type="http://schemas.openxmlformats.org/officeDocument/2006/relationships/notesSlide"/><Relationship Id="rId5" Target="tableStyles.xml" Type="http://schemas.openxmlformats.org/officeDocument/2006/relationships/tableStyles"/><Relationship Id="rId50" Target="notesSlides/notesSlide12.xml" Type="http://schemas.openxmlformats.org/officeDocument/2006/relationships/notesSlide"/><Relationship Id="rId51" Target="notesSlides/notesSlide13.xml" Type="http://schemas.openxmlformats.org/officeDocument/2006/relationships/notesSlide"/><Relationship Id="rId52" Target="fonts/font52.fntdata" Type="http://schemas.openxmlformats.org/officeDocument/2006/relationships/font"/><Relationship Id="rId53" Target="notesSlides/notesSlide14.xml" Type="http://schemas.openxmlformats.org/officeDocument/2006/relationships/notesSlide"/><Relationship Id="rId54" Target="notesSlides/notesSlide15.xml" Type="http://schemas.openxmlformats.org/officeDocument/2006/relationships/notesSlide"/><Relationship Id="rId55" Target="notesSlides/notesSlide16.xml" Type="http://schemas.openxmlformats.org/officeDocument/2006/relationships/notesSlide"/><Relationship Id="rId56" Target="notesSlides/notesSlide17.xml" Type="http://schemas.openxmlformats.org/officeDocument/2006/relationships/notesSlide"/><Relationship Id="rId57" Target="notesSlides/notesSlide18.xml" Type="http://schemas.openxmlformats.org/officeDocument/2006/relationships/notesSlide"/><Relationship Id="rId58" Target="notesSlides/notesSlide19.xml" Type="http://schemas.openxmlformats.org/officeDocument/2006/relationships/notesSlide"/><Relationship Id="rId59" Target="notesSlides/notesSlide20.xml" Type="http://schemas.openxmlformats.org/officeDocument/2006/relationships/notesSlide"/><Relationship Id="rId6" Target="slides/slide1.xml" Type="http://schemas.openxmlformats.org/officeDocument/2006/relationships/slide"/><Relationship Id="rId60" Target="notesSlides/notesSlide21.xml" Type="http://schemas.openxmlformats.org/officeDocument/2006/relationships/notesSlide"/><Relationship Id="rId61" Target="notesSlides/notesSlide22.xml" Type="http://schemas.openxmlformats.org/officeDocument/2006/relationships/notesSlide"/><Relationship Id="rId62" Target="notesSlides/notesSlide23.xml" Type="http://schemas.openxmlformats.org/officeDocument/2006/relationships/notesSlide"/><Relationship Id="rId63" Target="notesSlides/notesSlide24.xml" Type="http://schemas.openxmlformats.org/officeDocument/2006/relationships/notesSlide"/><Relationship Id="rId64" Target="notesSlides/notesSlide25.xml" Type="http://schemas.openxmlformats.org/officeDocument/2006/relationships/notesSlide"/><Relationship Id="rId65" Target="notesSlides/notesSlide26.xml" Type="http://schemas.openxmlformats.org/officeDocument/2006/relationships/notesSlide"/><Relationship Id="rId66" Target="notesSlides/notesSlide27.xml" Type="http://schemas.openxmlformats.org/officeDocument/2006/relationships/notesSlide"/><Relationship Id="rId67" Target="fonts/font67.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Thanks for joining us as we kick off NSA's sheep worrying by dogs awareness campaign by sharing the annual survey results. </a:t>
            </a:r>
          </a:p>
          <a:p>
            <a:r>
              <a:rPr lang="en-US"/>
              <a:t/>
            </a:r>
          </a:p>
          <a:p>
            <a:r>
              <a:rPr lang="en-US"/>
              <a:t>House keeping:</a:t>
            </a:r>
          </a:p>
          <a:p>
            <a:r>
              <a:rPr lang="en-US"/>
              <a:t>- cameras off until end as this will be recorded</a:t>
            </a:r>
          </a:p>
          <a:p>
            <a:r>
              <a:rPr lang="en-US"/>
              <a:t>- questions held until end where we will invite attendees to turn cameras on and ask them directly. </a:t>
            </a:r>
          </a:p>
          <a:p>
            <a:r>
              <a:rPr lang="en-US"/>
              <a:t/>
            </a:r>
          </a:p>
          <a:p>
            <a:r>
              <a:rPr lang="en-US"/>
              <a:t>Been running sheep farmer survey's since 2013.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Out of the respondents, 1,798 people reported that their dogs have never been involved in a sheep worrying attack. This is reassuring but also highlights that the issue might be less visible to many dog owners. </a:t>
            </a:r>
          </a:p>
          <a:p>
            <a:r>
              <a:rPr lang="en-US"/>
              <a:t/>
            </a:r>
          </a:p>
          <a:p>
            <a:r>
              <a:rPr lang="en-US"/>
              <a:t>On the other hand, 235 respondents have faced the distressing experience of their dog being involved in such an incident. This statistic is crucial because it demonstrates that sheep worrying is not just a hypothetical risk, but a real event that affects dog owners, farmers, and livestock.</a:t>
            </a:r>
          </a:p>
          <a:p>
            <a:r>
              <a:rPr lang="en-US"/>
              <a:t/>
            </a:r>
          </a:p>
          <a:p>
            <a:r>
              <a:rPr lang="en-US"/>
              <a:t>There are also 12 respondents who were unsure if their dogs were involved. This uncertainty points to a need for greater awareness and understanding of what sheep worrying involves and how it can happen.</a:t>
            </a:r>
          </a:p>
          <a:p>
            <a:r>
              <a:rPr lang="en-US"/>
              <a:t/>
            </a:r>
          </a:p>
          <a:p>
            <a:r>
              <a:rPr lang="en-US"/>
              <a:t>It’s important to note that the presence of uncertainty among some dog owners suggests there could be more cases that simply go unrecognized or unreported.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survey revealed some interesting findings regarding the breeds involved in sheep worrying incidents. There were 235 reports from dog owners, and the breeds mentioned varied widely. This included everything from traditional working and herding dogs to popular companion breeds. </a:t>
            </a:r>
          </a:p>
          <a:p>
            <a:r>
              <a:rPr lang="en-US"/>
              <a:t/>
            </a:r>
          </a:p>
          <a:p>
            <a:r>
              <a:rPr lang="en-US"/>
              <a:t>The key takeaway here is that any dog, regardless of breed, is capable of sheep worrying. This challenges common assumptions and highlights the need for vigilance from all dog owners, regardless of the type of dog they own. </a:t>
            </a:r>
          </a:p>
          <a:p>
            <a:r>
              <a:rPr lang="en-US"/>
              <a:t/>
            </a:r>
          </a:p>
          <a:p>
            <a:r>
              <a:rPr lang="en-US"/>
              <a:t>Understanding that no dog is exempt from this behavior is crucial for preventing future incidents. </a:t>
            </a:r>
          </a:p>
          <a:p>
            <a:r>
              <a:rPr lang="en-US"/>
              <a:t>All dogs have the instinct the chase... </a:t>
            </a:r>
          </a:p>
          <a:p>
            <a:r>
              <a:rPr lang="en-US"/>
              <a:t>Let's ensure we are all proactive in managing our pets responsibly.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confronted with sheep during a dog walk, people's responses vary significantly. </a:t>
            </a:r>
          </a:p>
          <a:p>
            <a:r>
              <a:rPr lang="en-US"/>
              <a:t/>
            </a:r>
          </a:p>
          <a:p>
            <a:r>
              <a:rPr lang="en-US"/>
              <a:t>The majority, over 1,500 individuals, would responsibly put their dog on a lead. This is a commendable choice  minimizing risk to both the sheep and the dog.</a:t>
            </a:r>
          </a:p>
          <a:p>
            <a:r>
              <a:rPr lang="en-US"/>
              <a:t/>
            </a:r>
          </a:p>
          <a:p>
            <a:r>
              <a:rPr lang="en-US"/>
              <a:t>Interestingly, a smaller number—115—would call their dog back but not put it on a lead. While this demonstrates awareness, it still leaves room for potential incidents. </a:t>
            </a:r>
          </a:p>
          <a:p>
            <a:r>
              <a:rPr lang="en-US"/>
              <a:t/>
            </a:r>
          </a:p>
          <a:p>
            <a:r>
              <a:rPr lang="en-US"/>
              <a:t>Then, we have 103 individuals opting to take a different route altogether, a proactive approach to avoid any confrontation. This is another effective strategy for ensuring safety.</a:t>
            </a:r>
          </a:p>
          <a:p>
            <a:r>
              <a:rPr lang="en-US"/>
              <a:t/>
            </a:r>
          </a:p>
          <a:p>
            <a:r>
              <a:rPr lang="en-US"/>
              <a:t>There were still a small number of respondents that would continue as normal without altering their behavior. This choice highlights the need for increased awareness and education on the risks involved.</a:t>
            </a:r>
          </a:p>
          <a:p>
            <a:r>
              <a:rPr lang="en-US"/>
              <a:t/>
            </a:r>
          </a:p>
          <a:p>
            <a:r>
              <a:rPr lang="en-US"/>
              <a:t>Other responses included:</a:t>
            </a:r>
          </a:p>
          <a:p>
            <a:r>
              <a:rPr lang="en-US"/>
              <a:t>- a combination of these</a:t>
            </a:r>
          </a:p>
          <a:p>
            <a:r>
              <a:rPr lang="en-US"/>
              <a:t>- stating their dogs had been through livestock aversion training so no specific response needed </a:t>
            </a:r>
          </a:p>
          <a:p>
            <a:r>
              <a:rPr lang="en-US"/>
              <a:t>- and some had a difference response depending on which dog they were walking.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a significant 97% of people claim they know what sheep worrying is, only 65% of them actually understand that letting dogs off the lead near sheep qualifies. </a:t>
            </a:r>
          </a:p>
          <a:p>
            <a:r>
              <a:rPr lang="en-US"/>
              <a:t/>
            </a:r>
          </a:p>
          <a:p>
            <a:r>
              <a:rPr lang="en-US"/>
              <a:t>This suggests a critical gap in awareness about what constitutes sheep worrying. </a:t>
            </a:r>
          </a:p>
          <a:p>
            <a:r>
              <a:rPr lang="en-US"/>
              <a:t/>
            </a:r>
          </a:p>
          <a:p>
            <a:r>
              <a:rPr lang="en-US"/>
              <a:t>What was reassuring is the recognition from repondents that sheep worrying includes barking, chasing and the prescence of a dog near sheep are sheep worrying. </a:t>
            </a:r>
          </a:p>
          <a:p>
            <a:r>
              <a:rPr lang="en-US"/>
              <a:t> - and extends beyond a physical attack. </a:t>
            </a:r>
          </a:p>
          <a:p>
            <a:r>
              <a:rPr lang="en-US"/>
              <a:t>It includes the stress and disturbance dogs can cause to sheep, even without direct contact. </a:t>
            </a:r>
          </a:p>
          <a:p>
            <a:r>
              <a:rPr lang="en-US"/>
              <a:t/>
            </a:r>
          </a:p>
          <a:p>
            <a:r>
              <a:rPr lang="en-US"/>
              <a:t>This broader definition underscores the need for clearer communication and education on this issue. </a:t>
            </a:r>
          </a:p>
          <a:p>
            <a:r>
              <a:rPr lang="en-US"/>
              <a:t/>
            </a:r>
          </a:p>
          <a:p>
            <a:r>
              <a:rPr lang="en-US"/>
              <a:t>Recognizing these nuances in sheep worrying helps us better protect livestock and foster responsible pet ownership.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Respondents recognised behaviors such as chasing, barking, or even a dog simply running around sheep as worrying - all leading to stress and disruption for the sheep.</a:t>
            </a:r>
          </a:p>
          <a:p>
            <a:r>
              <a:rPr lang="en-US"/>
              <a:t/>
            </a:r>
          </a:p>
          <a:p>
            <a:r>
              <a:rPr lang="en-US"/>
              <a:t>It’s not only about aggression. Even seemingly playful actions can cause significant distress to sheep, impacting their welfare</a:t>
            </a:r>
          </a:p>
          <a:p>
            <a:r>
              <a:rPr lang="en-US"/>
              <a:t/>
            </a:r>
          </a:p>
          <a:p>
            <a:r>
              <a:rPr lang="en-US"/>
              <a:t>By broadening our understanding of these behaviors, we can take more informed steps towards preventing sheep worrying.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our survey, we asked participants if they knew what "sheep worrying" means. A reassuring 96.7% said yes, showing a high level of awareness. However, a small percentage unaware/unsure, indicating there's still room for education and clarity.</a:t>
            </a:r>
          </a:p>
          <a:p>
            <a:r>
              <a:rPr lang="en-US"/>
              <a:t/>
            </a:r>
          </a:p>
          <a:p>
            <a:r>
              <a:rPr lang="en-US"/>
              <a:t>The words most frequently associated with sheep worrying were stress, disturbance, and concern. This tells us that people recognize the broader impact beyond just physical harm.</a:t>
            </a:r>
          </a:p>
          <a:p>
            <a:r>
              <a:rPr lang="en-US"/>
              <a:t/>
            </a:r>
          </a:p>
          <a:p>
            <a:r>
              <a:rPr lang="en-US"/>
              <a:t>Let's work towards reducing these numbers of uncertainty and ensure everyone understands the seriousness of the problem.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Almost half of dog owners, about 44%, allow their dogs off-lead on common land. This reliance on recall rather than physical restraint can be risky. </a:t>
            </a:r>
          </a:p>
          <a:p>
            <a:r>
              <a:rPr lang="en-US"/>
              <a:t/>
            </a:r>
          </a:p>
          <a:p>
            <a:r>
              <a:rPr lang="en-US"/>
              <a:t>Interestingly, the numbers drop when it comes to farmland, with only 31% of owners letting their dogs roam freely. This suggests a different perception of risk in these areas. </a:t>
            </a:r>
          </a:p>
          <a:p>
            <a:r>
              <a:rPr lang="en-US"/>
              <a:t/>
            </a:r>
          </a:p>
          <a:p>
            <a:r>
              <a:rPr lang="en-US"/>
              <a:t>I'd be concerned that we might see an increase in the the use of technologies such as virtual fencing, where livestock are contained in an area using a virtual fence. This posses an increased risk for dog owners/walkers as going forward, the 'back-up' of a physical fence between a dog off lead and livestock could become less common - and these will occur more on common land. </a:t>
            </a:r>
          </a:p>
          <a:p>
            <a:r>
              <a:rPr lang="en-US"/>
              <a:t/>
            </a:r>
          </a:p>
          <a:p>
            <a:r>
              <a:rPr lang="en-US"/>
              <a:t/>
            </a:r>
          </a:p>
          <a:p>
            <a:r>
              <a:rPr lang="en-US"/>
              <a:t>The term "under control" often seems ambiguous, creating a grey area that can endanger sheep. It's crucial that we clarify what "under control" truly means to ensure the safety of all animals involved.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have a look at the legal implications of sheep worrying that dog owners might not fully comprehend. </a:t>
            </a:r>
          </a:p>
          <a:p>
            <a:r>
              <a:rPr lang="en-US"/>
              <a:t/>
            </a:r>
          </a:p>
          <a:p>
            <a:r>
              <a:rPr lang="en-US"/>
              <a:t>Many dog owners are aware of the severe consequences their pets could face, such as fines, the possibility of their dog being shot if caught, or even having to pay compensation. However, there's a significant gap in awareness regarding the risk to them directly.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data reveals a significant level of awareness about the crime of sheep worrying. Out of those surveyed, a substantial majority, 1,975 individuals, are aware that sheep worrying is indeed a criminal offense, while only a small fraction, 70 respondents, are not aware.</a:t>
            </a:r>
          </a:p>
          <a:p>
            <a:r>
              <a:rPr lang="en-US"/>
              <a:t/>
            </a:r>
          </a:p>
          <a:p>
            <a:r>
              <a:rPr lang="en-US"/>
              <a:t>This shows that the message about sheep worrying as a crime is reaching most of the dog-owning community. However, it's crucial to address those individuals who aren't aware, as their lack of knowledge could lead to unintentional law-breaking.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awareness is high, it's important to ensure that everyone understands not only that sheep worrying is illegal but also the severe consequences that can follow.</a:t>
            </a:r>
          </a:p>
          <a:p>
            <a:r>
              <a:rPr lang="en-US"/>
              <a:t/>
            </a:r>
          </a:p>
          <a:p>
            <a:r>
              <a:rPr lang="en-US"/>
              <a:t>A staggering 94% of owners know their dog could be shot, yet only 34% understand they could face jail time. Similarly, while 85% know about compensation and 77% about dog seizure, just 32% realize they could be prohibited from having dogs for life.</a:t>
            </a:r>
          </a:p>
          <a:p>
            <a:r>
              <a:rPr lang="en-US"/>
              <a:t/>
            </a:r>
          </a:p>
          <a:p>
            <a:r>
              <a:rPr lang="en-US"/>
              <a:t>This lack of knowledge about the harsher penalties highlights a critical area for increased education and awareness.</a:t>
            </a:r>
          </a:p>
          <a:p>
            <a:r>
              <a:rPr lang="en-US"/>
              <a:t/>
            </a:r>
          </a:p>
          <a:p>
            <a:r>
              <a:rPr lang="en-US"/>
              <a:t>With the enactment of The Dogs (Protection of Livestock) (Amendment) Act 2025, which came into effect on 18th March 2026, the law has changed, meaning awareness and understanding of the risks to both dog and dog walker might be even less than the statistics captured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a summary of the data collected in this year's survey. </a:t>
            </a:r>
          </a:p>
          <a:p>
            <a:r>
              <a:rPr lang="en-US"/>
              <a:t/>
            </a:r>
          </a:p>
          <a:p>
            <a:r>
              <a:rPr lang="en-US"/>
              <a:t>For the first time, NSA has gathered insight directly from the UK’s dog-owning public, with over 2,000 respondents completing it. </a:t>
            </a:r>
          </a:p>
          <a:p>
            <a:r>
              <a:rPr lang="en-US"/>
              <a:t/>
            </a:r>
          </a:p>
          <a:p>
            <a:r>
              <a:rPr lang="en-US"/>
              <a:t>The majority were from England.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[HAND OVER TO KATIE HERE]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key takeaways from the discussion highlight several important points in tackling sheep worrying effectively.</a:t>
            </a:r>
          </a:p>
          <a:p>
            <a:r>
              <a:rPr lang="en-US"/>
              <a:t/>
            </a:r>
          </a:p>
          <a:p>
            <a:r>
              <a:rPr lang="en-US"/>
              <a:t>First, collaboration stands out as crucial. Although responsibility is shared among all parties, it fundamentally begins with dog owners. There's a strong consensus that owners must take full accountability for their dogs' behavior. </a:t>
            </a:r>
          </a:p>
          <a:p>
            <a:r>
              <a:rPr lang="en-US"/>
              <a:t/>
            </a:r>
          </a:p>
          <a:p>
            <a:r>
              <a:rPr lang="en-US"/>
              <a:t>Better communication is another critical factor. Open dialogue between farmers and dog walkers is key to fostering understanding. Support for providing clearer information about livestock presence and risks in specific areas can empower dog walkers to make informed decisions. </a:t>
            </a:r>
          </a:p>
          <a:p>
            <a:r>
              <a:rPr lang="en-US"/>
              <a:t/>
            </a:r>
          </a:p>
          <a:p>
            <a:r>
              <a:rPr lang="en-US"/>
              <a:t>Lastly, constructive engagement is vital. Most interactions with farmers are neutral or positive, which provides a solid foundation for enhancing collaboration. By building on these positive interactions, we can create a more cooperative environment for everyone involved.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NSA has introduced a new online log specifically designed for sheep farmers across the UK. This data is used internally for creating a greater understanding of the of sheep worrying by dogs in the UK. </a:t>
            </a:r>
          </a:p>
          <a:p>
            <a:r>
              <a:rPr lang="en-US"/>
              <a:t/>
            </a:r>
          </a:p>
          <a:p>
            <a:r>
              <a:rPr lang="en-US"/>
              <a:t>This data collection is vital for addressing the challenges faced by our farming community.</a:t>
            </a:r>
          </a:p>
          <a:p>
            <a:r>
              <a:rPr lang="en-US"/>
              <a:t/>
            </a:r>
          </a:p>
          <a:p>
            <a:r>
              <a:rPr lang="en-US"/>
              <a:t>This does not replace the need to report every incident to the police and this is stressed on the webpage.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addition we have advice for anyone who has experienced a dog attack on our website. </a:t>
            </a:r>
          </a:p>
          <a:p>
            <a:r>
              <a:rPr lang="en-US"/>
              <a:t/>
            </a:r>
          </a:p>
          <a:p>
            <a:r>
              <a:rPr lang="en-US"/>
              <a:t>I encourage everyone to visit the NSA website to explore its resources and support for sheep farmers. Let's work together to enhance the safety of our livestock.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Sheep worrying by dogs is a significant concern, and it’s important to understand why we’re focusing on dog owners specifically. </a:t>
            </a:r>
          </a:p>
          <a:p>
            <a:r>
              <a:rPr lang="en-US"/>
              <a:t/>
            </a:r>
          </a:p>
          <a:p>
            <a:r>
              <a:rPr lang="en-US"/>
              <a:t>Sheep worrying occurs when dogs chase or attack sheep, leading to stress, injuries, and even death. The consequences are severe, including miscarriages in sheep and substantial distress for farmers. This is why engaging dog owners in the conversation is crucial.</a:t>
            </a:r>
          </a:p>
          <a:p>
            <a:r>
              <a:rPr lang="en-US"/>
              <a:t/>
            </a:r>
          </a:p>
          <a:p>
            <a:r>
              <a:rPr lang="en-US"/>
              <a:t>By involving dog owners through the survey, NSA aims to increase awareness, educate on responsible dog ownership, and foster cooperation. This effort hopes to prevent these distressing incidents and promote safer interactions between dogs and livestock. </a:t>
            </a:r>
          </a:p>
          <a:p>
            <a:r>
              <a:rPr lang="en-US"/>
              <a:t/>
            </a:r>
          </a:p>
          <a:p>
            <a:r>
              <a:rPr lang="en-US"/>
              <a:t>Ultimately, our goal is to reduce these incidents and their impact significantly.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while sheep worrying is widely recognized, it's not fully understood. This gap in understanding can lead to dangerous situations for both sheep and dogs.</a:t>
            </a:r>
          </a:p>
          <a:p>
            <a:r>
              <a:rPr lang="en-US"/>
              <a:t/>
            </a:r>
          </a:p>
          <a:p>
            <a:r>
              <a:rPr lang="en-US"/>
              <a:t>Secondly, walking dogs near sheep is common but presents a high risk. The concept of having a dog "under control" is often a grey area, leaving sheep vulnerable to unexpected attacks.</a:t>
            </a:r>
          </a:p>
          <a:p>
            <a:r>
              <a:rPr lang="en-US"/>
              <a:t/>
            </a:r>
          </a:p>
          <a:p>
            <a:r>
              <a:rPr lang="en-US"/>
              <a:t>Finally, although awareness of the penalties for sheep worrying is relatively high, there are still significant gaps in knowledge that need to be addressed. </a:t>
            </a:r>
          </a:p>
          <a:p>
            <a:r>
              <a:rPr lang="en-US"/>
              <a:t/>
            </a:r>
          </a:p>
          <a:p>
            <a:r>
              <a:rPr lang="en-US"/>
              <a:t>These insights highlight the need for better education and communication strategies to protect both our national flock and dogs.</a:t>
            </a:r>
          </a:p>
          <a:p>
            <a:r>
              <a:rPr lang="en-US"/>
              <a:t/>
            </a:r>
          </a:p>
          <a:p>
            <a:r>
              <a:rPr lang="en-US"/>
              <a:t>Let's take a look at the survey results in more detail...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get an idea of where the respondents were based, we asked them to describe where they lived.</a:t>
            </a:r>
          </a:p>
          <a:p>
            <a:r>
              <a:rPr lang="en-US"/>
              <a:t/>
            </a:r>
          </a:p>
          <a:p>
            <a:r>
              <a:rPr lang="en-US"/>
              <a:t>With most saying they lived in a village or small town - suggesting the opinion of those responding would be use to coming across livestock on their dog walking routes.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was confirmed with almost 65% of respondents walking their dogs in the countryside or near farmland daily, with almost 90% at least 2-3 times a week. </a:t>
            </a:r>
          </a:p>
          <a:p>
            <a:r>
              <a:rPr lang="en-US"/>
              <a:t/>
            </a:r>
          </a:p>
          <a:p>
            <a:r>
              <a:rPr lang="en-US"/>
              <a:t>We often take for granted these beautiful, expansive areas, but they are also spaces where livestock like sheep are grazing. Walking our dogs in these environments can inadvertently put these animals at risk of stress or harm. </a:t>
            </a:r>
          </a:p>
          <a:p>
            <a:r>
              <a:rPr lang="en-US"/>
              <a:t/>
            </a:r>
          </a:p>
          <a:p>
            <a:r>
              <a:rPr lang="en-US"/>
              <a:t>It's important to recognize that each walk represents an opportunity to ensure the safety of both our dogs and the livestock. By being aware of our dogs' behavior and keeping control, we can help minimize the risks associated with these encounters.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under half of the respondents encountered sheep at least 2-3 times a week, with 21% of them saying it was a daily occurence. </a:t>
            </a:r>
          </a:p>
          <a:p>
            <a:r>
              <a:rPr lang="en-US"/>
              <a:t/>
            </a:r>
          </a:p>
          <a:p>
            <a:r>
              <a:rPr lang="en-US"/>
              <a:t>This question is crucial because it highlights the potential frequency of interactions between dogs and sheep.</a:t>
            </a:r>
          </a:p>
          <a:p>
            <a:r>
              <a:rPr lang="en-US"/>
              <a:t/>
            </a:r>
          </a:p>
          <a:p>
            <a:r>
              <a:rPr lang="en-US"/>
              <a:t>Remember, being mindful of these interactions is key to ensuring the safety of both your dog and the livestock you encounter.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Living close to farmland means that many of us are just a short walk away from grazing livestock. </a:t>
            </a:r>
          </a:p>
          <a:p>
            <a:r>
              <a:rPr lang="en-US"/>
              <a:t/>
            </a:r>
          </a:p>
          <a:p>
            <a:r>
              <a:rPr lang="en-US"/>
              <a:t>With nearly 85% of people living within two miles of these areas, it’s no surprise that walking dogs on farmland is a common practice. However, this routine activity presents a significant risk. </a:t>
            </a:r>
          </a:p>
          <a:p>
            <a:r>
              <a:rPr lang="en-US"/>
              <a:t/>
            </a:r>
          </a:p>
          <a:p>
            <a:r>
              <a:rPr lang="en-US"/>
              <a:t>Our regular walks near sheep aren’t just casual strolls; they are high-risk situations for both the livestock and our dogs. It's crucial to recognize the potential dangers and take steps to mitigate them. </a:t>
            </a:r>
          </a:p>
          <a:p>
            <a:r>
              <a:rPr lang="en-US"/>
              <a:t/>
            </a:r>
          </a:p>
          <a:p>
            <a:r>
              <a:rPr lang="en-US"/>
              <a:t>By understanding the frequency of these interactions, we can better prepare to handle them responsibly. Let's be conscious of this risk every time we head out for a walk with our furry companions.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Delving deeper into behaviour and risk, now we understand a little about the demographics of the respondents... </a:t>
            </a:r>
          </a:p>
          <a:p>
            <a:r>
              <a:rPr lang="en-US"/>
              <a:t/>
            </a:r>
          </a:p>
          <a:p>
            <a:r>
              <a:rPr lang="en-US"/>
              <a:t>First, it's notable that 1 in 8 dog owners report their involvement in a sheep worrying incident. </a:t>
            </a:r>
          </a:p>
          <a:p>
            <a:r>
              <a:rPr lang="en-US"/>
              <a:t/>
            </a:r>
          </a:p>
          <a:p>
            <a:r>
              <a:rPr lang="en-US"/>
              <a:t>This statistic underscores the significant and unfortunately not uncommon impact of such incidents. Even though many dog owners assert they would act responsibly, there's still a concerning gap. While 79% of owners say they would use a lead upon seeing sheep, that leaves a critical minority - 1 in 5 - who might not take this precaution.</a:t>
            </a:r>
          </a:p>
          <a:p>
            <a:r>
              <a:rPr lang="en-US"/>
              <a:t/>
            </a:r>
          </a:p>
          <a:p>
            <a:r>
              <a:rPr lang="en-US"/>
              <a:t>Furthermore, dog escapes present a hidden threat. With 16% of dog owners experiencing their dogs escaping from gardens, this creates an unpredictable risk to livestock that needs addressing. </a:t>
            </a:r>
          </a:p>
          <a:p>
            <a:r>
              <a:rPr lang="en-US"/>
              <a:t/>
            </a:r>
          </a:p>
          <a:p>
            <a:r>
              <a:rPr lang="en-US"/>
              <a:t>These insights highlight the importance of continued education and proactive measures to mitigate these risks.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5.jpeg" Type="http://schemas.openxmlformats.org/officeDocument/2006/relationships/image"/><Relationship Id="rId4" Target="../media/image2.png" Type="http://schemas.openxmlformats.org/officeDocument/2006/relationships/image"/><Relationship Id="rId5"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png" Type="http://schemas.openxmlformats.org/officeDocument/2006/relationships/image"/><Relationship Id="rId4" Target="../media/image1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8.jpe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0.jpeg" Type="http://schemas.openxmlformats.org/officeDocument/2006/relationships/image"/><Relationship Id="rId4" Target="../media/image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png" Type="http://schemas.openxmlformats.org/officeDocument/2006/relationships/image"/><Relationship Id="rId4" Target="../media/image2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2.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24.jpeg" Type="http://schemas.openxmlformats.org/officeDocument/2006/relationships/image"/><Relationship Id="rId4" Target="../media/image2.png" Type="http://schemas.openxmlformats.org/officeDocument/2006/relationships/image"/><Relationship Id="rId5" Target="../media/image2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26.png" Type="http://schemas.openxmlformats.org/officeDocument/2006/relationships/image"/><Relationship Id="rId4" Target="../media/image2.png" Type="http://schemas.openxmlformats.org/officeDocument/2006/relationships/image"/><Relationship Id="rId5" Target="../media/image2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jpeg" Type="http://schemas.openxmlformats.org/officeDocument/2006/relationships/image"/><Relationship Id="rId4" Target="../media/image2.png" Type="http://schemas.openxmlformats.org/officeDocument/2006/relationships/image"/><Relationship Id="rId5"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28.png" Type="http://schemas.openxmlformats.org/officeDocument/2006/relationships/image"/><Relationship Id="rId4" Target="../media/image2.png" Type="http://schemas.openxmlformats.org/officeDocument/2006/relationships/image"/><Relationship Id="rId5" Target="../media/image2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30.jpeg" Type="http://schemas.openxmlformats.org/officeDocument/2006/relationships/image"/><Relationship Id="rId4" Target="../media/image2.png" Type="http://schemas.openxmlformats.org/officeDocument/2006/relationships/image"/><Relationship Id="rId5" Target="../media/image3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32.jpeg" Type="http://schemas.openxmlformats.org/officeDocument/2006/relationships/image"/><Relationship Id="rId4" Target="../media/image2.png" Type="http://schemas.openxmlformats.org/officeDocument/2006/relationships/image"/><Relationship Id="rId5" Target="../media/image3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34.jpeg" Type="http://schemas.openxmlformats.org/officeDocument/2006/relationships/image"/><Relationship Id="rId4" Target="../media/image2.png" Type="http://schemas.openxmlformats.org/officeDocument/2006/relationships/image"/><Relationship Id="rId5" Target="../media/image3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36.png" Type="http://schemas.openxmlformats.org/officeDocument/2006/relationships/image"/><Relationship Id="rId4" Target="../media/image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37.png" Type="http://schemas.openxmlformats.org/officeDocument/2006/relationships/image"/><Relationship Id="rId4"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jpeg" Type="http://schemas.openxmlformats.org/officeDocument/2006/relationships/image"/><Relationship Id="rId4"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7.jpeg" Type="http://schemas.openxmlformats.org/officeDocument/2006/relationships/image"/><Relationship Id="rId4" Target="../media/image2.png" Type="http://schemas.openxmlformats.org/officeDocument/2006/relationships/image"/><Relationship Id="rId5"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9.jpeg" Type="http://schemas.openxmlformats.org/officeDocument/2006/relationships/image"/><Relationship Id="rId4" Target="../media/image2.png" Type="http://schemas.openxmlformats.org/officeDocument/2006/relationships/image"/><Relationship Id="rId5"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2.png" Type="http://schemas.openxmlformats.org/officeDocument/2006/relationships/image"/><Relationship Id="rId6"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4.jpeg" Type="http://schemas.openxmlformats.org/officeDocument/2006/relationships/image"/><Relationship Id="rId4"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686254"/>
            <a:ext cx="18288000" cy="24384000"/>
          </a:xfrm>
          <a:custGeom>
            <a:avLst/>
            <a:gdLst/>
            <a:ahLst/>
            <a:cxnLst/>
            <a:rect r="r" b="b" t="t" l="l"/>
            <a:pathLst>
              <a:path h="24384000" w="18288000">
                <a:moveTo>
                  <a:pt x="0" y="0"/>
                </a:moveTo>
                <a:lnTo>
                  <a:pt x="18288000" y="0"/>
                </a:lnTo>
                <a:lnTo>
                  <a:pt x="18288000" y="24384000"/>
                </a:lnTo>
                <a:lnTo>
                  <a:pt x="0" y="24384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54902"/>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Freeform 7" id="7"/>
          <p:cNvSpPr/>
          <p:nvPr/>
        </p:nvSpPr>
        <p:spPr>
          <a:xfrm flipH="false" flipV="false" rot="0">
            <a:off x="1028700" y="6553349"/>
            <a:ext cx="2647729" cy="2704951"/>
          </a:xfrm>
          <a:custGeom>
            <a:avLst/>
            <a:gdLst/>
            <a:ahLst/>
            <a:cxnLst/>
            <a:rect r="r" b="b" t="t" l="l"/>
            <a:pathLst>
              <a:path h="2704951" w="2647729">
                <a:moveTo>
                  <a:pt x="0" y="0"/>
                </a:moveTo>
                <a:lnTo>
                  <a:pt x="2647729" y="0"/>
                </a:lnTo>
                <a:lnTo>
                  <a:pt x="2647729" y="2704951"/>
                </a:lnTo>
                <a:lnTo>
                  <a:pt x="0" y="2704951"/>
                </a:lnTo>
                <a:lnTo>
                  <a:pt x="0" y="0"/>
                </a:lnTo>
                <a:close/>
              </a:path>
            </a:pathLst>
          </a:custGeom>
          <a:blipFill>
            <a:blip r:embed="rId5"/>
            <a:stretch>
              <a:fillRect l="-4322" t="-2961" r="-3457" b="-2538"/>
            </a:stretch>
          </a:blipFill>
        </p:spPr>
      </p:sp>
      <p:sp>
        <p:nvSpPr>
          <p:cNvPr name="TextBox 8" id="8"/>
          <p:cNvSpPr txBox="true"/>
          <p:nvPr/>
        </p:nvSpPr>
        <p:spPr>
          <a:xfrm rot="0">
            <a:off x="1028700" y="3533775"/>
            <a:ext cx="16230600" cy="3219450"/>
          </a:xfrm>
          <a:prstGeom prst="rect">
            <a:avLst/>
          </a:prstGeom>
        </p:spPr>
        <p:txBody>
          <a:bodyPr anchor="t" rtlCol="false" tIns="0" lIns="0" bIns="0" rIns="0">
            <a:spAutoFit/>
          </a:bodyPr>
          <a:lstStyle/>
          <a:p>
            <a:pPr algn="ctr">
              <a:lnSpc>
                <a:spcPts val="12724"/>
              </a:lnSpc>
            </a:pPr>
            <a:r>
              <a:rPr lang="en-US" sz="10603">
                <a:solidFill>
                  <a:srgbClr val="FFFFFF"/>
                </a:solidFill>
                <a:latin typeface="PT Sans 1"/>
                <a:ea typeface="PT Sans 1"/>
                <a:cs typeface="PT Sans 1"/>
                <a:sym typeface="PT Sans 1"/>
              </a:rPr>
              <a:t>NSA sheep worrying by dogs survey results 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0" y="-845422"/>
            <a:ext cx="18288000" cy="12207240"/>
          </a:xfrm>
          <a:custGeom>
            <a:avLst/>
            <a:gdLst/>
            <a:ahLst/>
            <a:cxnLst/>
            <a:rect r="r" b="b" t="t" l="l"/>
            <a:pathLst>
              <a:path h="12207240" w="18288000">
                <a:moveTo>
                  <a:pt x="0" y="0"/>
                </a:moveTo>
                <a:lnTo>
                  <a:pt x="18288000" y="0"/>
                </a:lnTo>
                <a:lnTo>
                  <a:pt x="18288000" y="12207240"/>
                </a:lnTo>
                <a:lnTo>
                  <a:pt x="0" y="1220724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54902"/>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1085850"/>
            <a:ext cx="13836795" cy="1564132"/>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Have you ever had your own dog involved in a sheep worrying attack?</a:t>
            </a:r>
          </a:p>
        </p:txBody>
      </p:sp>
      <p:pic>
        <p:nvPicPr>
          <p:cNvPr name="Picture 8" id="8"/>
          <p:cNvPicPr>
            <a:picLocks noChangeAspect="true"/>
          </p:cNvPicPr>
          <p:nvPr/>
        </p:nvPicPr>
        <p:blipFill>
          <a:blip r:embed="rId5"/>
          <a:stretch>
            <a:fillRect/>
          </a:stretch>
        </p:blipFill>
        <p:spPr>
          <a:xfrm rot="0">
            <a:off x="10757169" y="1957890"/>
            <a:ext cx="7178673" cy="8118502"/>
          </a:xfrm>
          <a:prstGeom prst="rect">
            <a:avLst/>
          </a:prstGeom>
        </p:spPr>
      </p:pic>
      <p:sp>
        <p:nvSpPr>
          <p:cNvPr name="TextBox 9" id="9"/>
          <p:cNvSpPr txBox="true"/>
          <p:nvPr/>
        </p:nvSpPr>
        <p:spPr>
          <a:xfrm rot="0">
            <a:off x="1028700" y="7086600"/>
            <a:ext cx="8921012" cy="2171700"/>
          </a:xfrm>
          <a:prstGeom prst="rect">
            <a:avLst/>
          </a:prstGeom>
        </p:spPr>
        <p:txBody>
          <a:bodyPr anchor="t" rtlCol="false" tIns="0" lIns="0" bIns="0" rIns="0">
            <a:spAutoFit/>
          </a:bodyPr>
          <a:lstStyle/>
          <a:p>
            <a:pPr algn="l">
              <a:lnSpc>
                <a:spcPts val="5759"/>
              </a:lnSpc>
            </a:pPr>
            <a:r>
              <a:rPr lang="en-US" sz="4800">
                <a:solidFill>
                  <a:srgbClr val="FFFFFF"/>
                </a:solidFill>
                <a:latin typeface="PT Sans 2"/>
                <a:ea typeface="PT Sans 2"/>
                <a:cs typeface="PT Sans 2"/>
                <a:sym typeface="PT Sans 2"/>
              </a:rPr>
              <a:t>No - 1,798</a:t>
            </a:r>
          </a:p>
          <a:p>
            <a:pPr algn="l">
              <a:lnSpc>
                <a:spcPts val="5759"/>
              </a:lnSpc>
            </a:pPr>
            <a:r>
              <a:rPr lang="en-US" sz="4800">
                <a:solidFill>
                  <a:srgbClr val="FFFFFF"/>
                </a:solidFill>
                <a:latin typeface="PT Sans 2"/>
                <a:ea typeface="PT Sans 2"/>
                <a:cs typeface="PT Sans 2"/>
                <a:sym typeface="PT Sans 2"/>
              </a:rPr>
              <a:t>Yes - 235</a:t>
            </a:r>
          </a:p>
          <a:p>
            <a:pPr algn="l">
              <a:lnSpc>
                <a:spcPts val="5759"/>
              </a:lnSpc>
            </a:pPr>
            <a:r>
              <a:rPr lang="en-US" sz="4800">
                <a:solidFill>
                  <a:srgbClr val="FFFFFF"/>
                </a:solidFill>
                <a:latin typeface="PT Sans 2"/>
                <a:ea typeface="PT Sans 2"/>
                <a:cs typeface="PT Sans 2"/>
                <a:sym typeface="PT Sans 2"/>
              </a:rPr>
              <a:t>I’m not sure - 12</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15384043" y="218059"/>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Freeform 3" id="3"/>
          <p:cNvSpPr/>
          <p:nvPr/>
        </p:nvSpPr>
        <p:spPr>
          <a:xfrm flipH="false" flipV="false" rot="0">
            <a:off x="274172" y="1679627"/>
            <a:ext cx="8205635" cy="8178464"/>
          </a:xfrm>
          <a:custGeom>
            <a:avLst/>
            <a:gdLst/>
            <a:ahLst/>
            <a:cxnLst/>
            <a:rect r="r" b="b" t="t" l="l"/>
            <a:pathLst>
              <a:path h="8178464" w="8205635">
                <a:moveTo>
                  <a:pt x="0" y="0"/>
                </a:moveTo>
                <a:lnTo>
                  <a:pt x="8205635" y="0"/>
                </a:lnTo>
                <a:lnTo>
                  <a:pt x="8205635" y="8178464"/>
                </a:lnTo>
                <a:lnTo>
                  <a:pt x="0" y="8178464"/>
                </a:lnTo>
                <a:lnTo>
                  <a:pt x="0" y="0"/>
                </a:lnTo>
                <a:close/>
              </a:path>
            </a:pathLst>
          </a:custGeom>
          <a:blipFill>
            <a:blip r:embed="rId4"/>
            <a:stretch>
              <a:fillRect l="0" t="0" r="0" b="0"/>
            </a:stretch>
          </a:blipFill>
        </p:spPr>
      </p:sp>
      <p:sp>
        <p:nvSpPr>
          <p:cNvPr name="TextBox 4" id="4"/>
          <p:cNvSpPr txBox="true"/>
          <p:nvPr/>
        </p:nvSpPr>
        <p:spPr>
          <a:xfrm rot="0">
            <a:off x="631871" y="394987"/>
            <a:ext cx="14294675" cy="792607"/>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Any correlation between breeds and worrying?</a:t>
            </a:r>
          </a:p>
        </p:txBody>
      </p:sp>
      <p:sp>
        <p:nvSpPr>
          <p:cNvPr name="TextBox 5" id="5"/>
          <p:cNvSpPr txBox="true"/>
          <p:nvPr/>
        </p:nvSpPr>
        <p:spPr>
          <a:xfrm rot="0">
            <a:off x="8904230" y="2742050"/>
            <a:ext cx="9117820" cy="6858000"/>
          </a:xfrm>
          <a:prstGeom prst="rect">
            <a:avLst/>
          </a:prstGeom>
        </p:spPr>
        <p:txBody>
          <a:bodyPr anchor="t" rtlCol="false" tIns="0" lIns="0" bIns="0" rIns="0">
            <a:spAutoFit/>
          </a:bodyPr>
          <a:lstStyle/>
          <a:p>
            <a:pPr algn="l">
              <a:lnSpc>
                <a:spcPts val="4560"/>
              </a:lnSpc>
            </a:pPr>
            <a:r>
              <a:rPr lang="en-US" sz="3800">
                <a:solidFill>
                  <a:srgbClr val="FFFFFF"/>
                </a:solidFill>
                <a:latin typeface="PT Sans 2"/>
                <a:ea typeface="PT Sans 2"/>
                <a:cs typeface="PT Sans 2"/>
                <a:sym typeface="PT Sans 2"/>
              </a:rPr>
              <a:t>S</a:t>
            </a:r>
            <a:r>
              <a:rPr lang="en-US" sz="3800">
                <a:solidFill>
                  <a:srgbClr val="FFFFFF"/>
                </a:solidFill>
                <a:latin typeface="PT Sans 2"/>
                <a:ea typeface="PT Sans 2"/>
                <a:cs typeface="PT Sans 2"/>
                <a:sym typeface="PT Sans 2"/>
              </a:rPr>
              <a:t>urvey data showed there were 235 reports from dog owners who indicated their dogs had been involved in a sheep worrying attack. </a:t>
            </a:r>
          </a:p>
          <a:p>
            <a:pPr algn="l">
              <a:lnSpc>
                <a:spcPts val="4560"/>
              </a:lnSpc>
            </a:pPr>
          </a:p>
          <a:p>
            <a:pPr algn="l">
              <a:lnSpc>
                <a:spcPts val="4560"/>
              </a:lnSpc>
            </a:pPr>
            <a:r>
              <a:rPr lang="en-US" sz="3800">
                <a:solidFill>
                  <a:srgbClr val="FFFFFF"/>
                </a:solidFill>
                <a:latin typeface="PT Sans 2"/>
                <a:ea typeface="PT Sans 2"/>
                <a:cs typeface="PT Sans 2"/>
                <a:sym typeface="PT Sans 2"/>
              </a:rPr>
              <a:t>The breeds reported were highly diverse, ranging from traditional working and herding dogs to common companion breeds.</a:t>
            </a:r>
          </a:p>
          <a:p>
            <a:pPr algn="l">
              <a:lnSpc>
                <a:spcPts val="4560"/>
              </a:lnSpc>
            </a:pPr>
          </a:p>
          <a:p>
            <a:pPr algn="l">
              <a:lnSpc>
                <a:spcPts val="4560"/>
              </a:lnSpc>
            </a:pPr>
            <a:r>
              <a:rPr lang="en-US" sz="3800">
                <a:solidFill>
                  <a:srgbClr val="FFFFFF"/>
                </a:solidFill>
                <a:latin typeface="PT Sans 2"/>
                <a:ea typeface="PT Sans 2"/>
                <a:cs typeface="PT Sans 2"/>
                <a:sym typeface="PT Sans 2"/>
              </a:rPr>
              <a:t>This highlights the message that any dog is capable of sheep worrying.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pic>
        <p:nvPicPr>
          <p:cNvPr name="Picture 7" id="7"/>
          <p:cNvPicPr>
            <a:picLocks noChangeAspect="true"/>
          </p:cNvPicPr>
          <p:nvPr/>
        </p:nvPicPr>
        <p:blipFill>
          <a:blip r:embed="rId5"/>
          <a:stretch>
            <a:fillRect/>
          </a:stretch>
        </p:blipFill>
        <p:spPr>
          <a:xfrm rot="0">
            <a:off x="9561991" y="1538914"/>
            <a:ext cx="7439978" cy="8421149"/>
          </a:xfrm>
          <a:prstGeom prst="rect">
            <a:avLst/>
          </a:prstGeom>
        </p:spPr>
      </p:pic>
      <p:sp>
        <p:nvSpPr>
          <p:cNvPr name="TextBox 8" id="8"/>
          <p:cNvSpPr txBox="true"/>
          <p:nvPr/>
        </p:nvSpPr>
        <p:spPr>
          <a:xfrm rot="0">
            <a:off x="1028700" y="1085850"/>
            <a:ext cx="13409091" cy="1564132"/>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If you saw she</a:t>
            </a:r>
            <a:r>
              <a:rPr lang="en-US" sz="5600" b="true">
                <a:solidFill>
                  <a:srgbClr val="FFFFFF"/>
                </a:solidFill>
                <a:latin typeface="PT Sans 1"/>
                <a:ea typeface="PT Sans 1"/>
                <a:cs typeface="PT Sans 1"/>
                <a:sym typeface="PT Sans 1"/>
              </a:rPr>
              <a:t>ep ahead on a dog walk, would you:</a:t>
            </a:r>
          </a:p>
        </p:txBody>
      </p:sp>
      <p:sp>
        <p:nvSpPr>
          <p:cNvPr name="TextBox 9" id="9"/>
          <p:cNvSpPr txBox="true"/>
          <p:nvPr/>
        </p:nvSpPr>
        <p:spPr>
          <a:xfrm rot="0">
            <a:off x="1028700" y="6720840"/>
            <a:ext cx="8728572" cy="2537460"/>
          </a:xfrm>
          <a:prstGeom prst="rect">
            <a:avLst/>
          </a:prstGeom>
        </p:spPr>
        <p:txBody>
          <a:bodyPr anchor="t" rtlCol="false" tIns="0" lIns="0" bIns="0" rIns="0">
            <a:spAutoFit/>
          </a:bodyPr>
          <a:lstStyle/>
          <a:p>
            <a:pPr algn="l">
              <a:lnSpc>
                <a:spcPts val="5040"/>
              </a:lnSpc>
            </a:pPr>
            <a:r>
              <a:rPr lang="en-US" sz="3600">
                <a:solidFill>
                  <a:srgbClr val="FFFFFF"/>
                </a:solidFill>
                <a:latin typeface="PT Sans 2"/>
                <a:ea typeface="PT Sans 2"/>
                <a:cs typeface="PT Sans 2"/>
                <a:sym typeface="PT Sans 2"/>
              </a:rPr>
              <a:t>Put your dog on a lead - 1,582</a:t>
            </a:r>
          </a:p>
          <a:p>
            <a:pPr algn="l">
              <a:lnSpc>
                <a:spcPts val="5040"/>
              </a:lnSpc>
            </a:pPr>
            <a:r>
              <a:rPr lang="en-US" sz="3600">
                <a:solidFill>
                  <a:srgbClr val="FFFFFF"/>
                </a:solidFill>
                <a:latin typeface="PT Sans 2"/>
                <a:ea typeface="PT Sans 2"/>
                <a:cs typeface="PT Sans 2"/>
                <a:sym typeface="PT Sans 2"/>
              </a:rPr>
              <a:t>Call your dog back but leave off lead - 115</a:t>
            </a:r>
          </a:p>
          <a:p>
            <a:pPr algn="l">
              <a:lnSpc>
                <a:spcPts val="5040"/>
              </a:lnSpc>
            </a:pPr>
            <a:r>
              <a:rPr lang="en-US" sz="3600">
                <a:solidFill>
                  <a:srgbClr val="FFFFFF"/>
                </a:solidFill>
                <a:latin typeface="PT Sans 2"/>
                <a:ea typeface="PT Sans 2"/>
                <a:cs typeface="PT Sans 2"/>
                <a:sym typeface="PT Sans 2"/>
              </a:rPr>
              <a:t>Choose another route - 103</a:t>
            </a:r>
          </a:p>
          <a:p>
            <a:pPr algn="l">
              <a:lnSpc>
                <a:spcPts val="5040"/>
              </a:lnSpc>
            </a:pPr>
            <a:r>
              <a:rPr lang="en-US" sz="3600">
                <a:solidFill>
                  <a:srgbClr val="FFFFFF"/>
                </a:solidFill>
                <a:latin typeface="PT Sans 2"/>
                <a:ea typeface="PT Sans 2"/>
                <a:cs typeface="PT Sans 2"/>
                <a:sym typeface="PT Sans 2"/>
              </a:rPr>
              <a:t>Continue as normal - 17</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0" y="-1801998"/>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54902"/>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3962148"/>
            <a:ext cx="16119481" cy="3619500"/>
          </a:xfrm>
          <a:prstGeom prst="rect">
            <a:avLst/>
          </a:prstGeom>
        </p:spPr>
        <p:txBody>
          <a:bodyPr anchor="t" rtlCol="false" tIns="0" lIns="0" bIns="0" rIns="0">
            <a:spAutoFit/>
          </a:bodyPr>
          <a:lstStyle/>
          <a:p>
            <a:pPr algn="l">
              <a:lnSpc>
                <a:spcPts val="5759"/>
              </a:lnSpc>
            </a:pPr>
            <a:r>
              <a:rPr lang="en-US" sz="4800">
                <a:solidFill>
                  <a:srgbClr val="FFFFFF"/>
                </a:solidFill>
                <a:latin typeface="PT Sans 2"/>
                <a:ea typeface="PT Sans 2"/>
                <a:cs typeface="PT Sans 2"/>
                <a:sym typeface="PT Sans 2"/>
              </a:rPr>
              <a:t>While 97% say they know what it is, only 65% realise dogs off lead near sheep counts as sheep worrying. </a:t>
            </a:r>
          </a:p>
          <a:p>
            <a:pPr algn="l">
              <a:lnSpc>
                <a:spcPts val="5759"/>
              </a:lnSpc>
            </a:pPr>
          </a:p>
          <a:p>
            <a:pPr algn="l">
              <a:lnSpc>
                <a:spcPts val="5759"/>
              </a:lnSpc>
            </a:pPr>
            <a:r>
              <a:rPr lang="en-US" sz="4800">
                <a:solidFill>
                  <a:srgbClr val="FFFFFF"/>
                </a:solidFill>
                <a:latin typeface="PT Sans 2"/>
                <a:ea typeface="PT Sans 2"/>
                <a:cs typeface="PT Sans 2"/>
                <a:sym typeface="PT Sans 2"/>
              </a:rPr>
              <a:t>But there is an understanding of sheep worrying being more</a:t>
            </a:r>
            <a:r>
              <a:rPr lang="en-US" sz="4800">
                <a:solidFill>
                  <a:srgbClr val="FFFFFF"/>
                </a:solidFill>
                <a:latin typeface="PT Sans 2"/>
                <a:ea typeface="PT Sans 2"/>
                <a:cs typeface="PT Sans 2"/>
                <a:sym typeface="PT Sans 2"/>
              </a:rPr>
              <a:t> than a physical attack.</a:t>
            </a:r>
          </a:p>
        </p:txBody>
      </p:sp>
      <p:grpSp>
        <p:nvGrpSpPr>
          <p:cNvPr name="Group 8" id="8"/>
          <p:cNvGrpSpPr/>
          <p:nvPr/>
        </p:nvGrpSpPr>
        <p:grpSpPr>
          <a:xfrm rot="0">
            <a:off x="11013704" y="7357437"/>
            <a:ext cx="6245596" cy="2488278"/>
            <a:chOff x="0" y="0"/>
            <a:chExt cx="1142884" cy="455331"/>
          </a:xfrm>
        </p:grpSpPr>
        <p:sp>
          <p:nvSpPr>
            <p:cNvPr name="Freeform 9" id="9"/>
            <p:cNvSpPr/>
            <p:nvPr/>
          </p:nvSpPr>
          <p:spPr>
            <a:xfrm flipH="false" flipV="false" rot="0">
              <a:off x="0" y="0"/>
              <a:ext cx="1142884" cy="455331"/>
            </a:xfrm>
            <a:custGeom>
              <a:avLst/>
              <a:gdLst/>
              <a:ahLst/>
              <a:cxnLst/>
              <a:rect r="r" b="b" t="t" l="l"/>
              <a:pathLst>
                <a:path h="455331" w="1142884">
                  <a:moveTo>
                    <a:pt x="1066684" y="0"/>
                  </a:moveTo>
                  <a:cubicBezTo>
                    <a:pt x="1104784" y="0"/>
                    <a:pt x="1142884" y="25400"/>
                    <a:pt x="1142884" y="63500"/>
                  </a:cubicBezTo>
                  <a:lnTo>
                    <a:pt x="1142884" y="252131"/>
                  </a:lnTo>
                  <a:cubicBezTo>
                    <a:pt x="1142884" y="290231"/>
                    <a:pt x="1104784" y="328331"/>
                    <a:pt x="1066684" y="328331"/>
                  </a:cubicBezTo>
                  <a:lnTo>
                    <a:pt x="266700" y="328331"/>
                  </a:lnTo>
                  <a:lnTo>
                    <a:pt x="127000" y="455331"/>
                  </a:lnTo>
                  <a:lnTo>
                    <a:pt x="127000" y="328331"/>
                  </a:lnTo>
                  <a:lnTo>
                    <a:pt x="76200" y="328331"/>
                  </a:lnTo>
                  <a:cubicBezTo>
                    <a:pt x="38100" y="328331"/>
                    <a:pt x="0" y="290231"/>
                    <a:pt x="0" y="252131"/>
                  </a:cubicBezTo>
                  <a:lnTo>
                    <a:pt x="0" y="63500"/>
                  </a:lnTo>
                  <a:cubicBezTo>
                    <a:pt x="0" y="25400"/>
                    <a:pt x="38100" y="0"/>
                    <a:pt x="76200" y="0"/>
                  </a:cubicBezTo>
                  <a:lnTo>
                    <a:pt x="1066684" y="0"/>
                  </a:lnTo>
                  <a:close/>
                </a:path>
              </a:pathLst>
            </a:custGeom>
            <a:solidFill>
              <a:srgbClr val="519DE4"/>
            </a:solidFill>
          </p:spPr>
        </p:sp>
        <p:sp>
          <p:nvSpPr>
            <p:cNvPr name="TextBox 10" id="10"/>
            <p:cNvSpPr txBox="true"/>
            <p:nvPr/>
          </p:nvSpPr>
          <p:spPr>
            <a:xfrm>
              <a:off x="63500" y="6350"/>
              <a:ext cx="1015884" cy="258481"/>
            </a:xfrm>
            <a:prstGeom prst="rect">
              <a:avLst/>
            </a:prstGeom>
          </p:spPr>
          <p:txBody>
            <a:bodyPr anchor="ctr" rtlCol="false" tIns="50800" lIns="50800" bIns="50800" rIns="50800"/>
            <a:lstStyle/>
            <a:p>
              <a:pPr algn="ctr">
                <a:lnSpc>
                  <a:spcPts val="3919"/>
                </a:lnSpc>
              </a:pPr>
              <a:r>
                <a:rPr lang="en-US" b="true" sz="2799" i="true">
                  <a:solidFill>
                    <a:srgbClr val="FFFFFF"/>
                  </a:solidFill>
                  <a:latin typeface="PT Sans 2 Bold Italics"/>
                  <a:ea typeface="PT Sans 2 Bold Italics"/>
                  <a:cs typeface="PT Sans 2 Bold Italics"/>
                  <a:sym typeface="PT Sans 2 Bold Italics"/>
                </a:rPr>
                <a:t>“Dog-induced stress and disturbance, not just physical harm.”</a:t>
              </a:r>
            </a:p>
          </p:txBody>
        </p:sp>
      </p:grpSp>
      <p:sp>
        <p:nvSpPr>
          <p:cNvPr name="TextBox 11" id="11"/>
          <p:cNvSpPr txBox="true"/>
          <p:nvPr/>
        </p:nvSpPr>
        <p:spPr>
          <a:xfrm rot="0">
            <a:off x="1028700" y="1404181"/>
            <a:ext cx="13836795" cy="1794446"/>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Sh</a:t>
            </a:r>
            <a:r>
              <a:rPr lang="en-US" sz="6404" b="true">
                <a:solidFill>
                  <a:srgbClr val="FFFFFF"/>
                </a:solidFill>
                <a:latin typeface="PT Sans 1"/>
                <a:ea typeface="PT Sans 1"/>
                <a:cs typeface="PT Sans 1"/>
                <a:sym typeface="PT Sans 1"/>
              </a:rPr>
              <a:t>eep worrying is widely recognised but not fully understood.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Freeform 3" id="3"/>
          <p:cNvSpPr/>
          <p:nvPr/>
        </p:nvSpPr>
        <p:spPr>
          <a:xfrm flipH="false" flipV="false" rot="0">
            <a:off x="1028700" y="2971160"/>
            <a:ext cx="16230600" cy="6287140"/>
          </a:xfrm>
          <a:custGeom>
            <a:avLst/>
            <a:gdLst/>
            <a:ahLst/>
            <a:cxnLst/>
            <a:rect r="r" b="b" t="t" l="l"/>
            <a:pathLst>
              <a:path h="6287140" w="16230600">
                <a:moveTo>
                  <a:pt x="0" y="0"/>
                </a:moveTo>
                <a:lnTo>
                  <a:pt x="16230600" y="0"/>
                </a:lnTo>
                <a:lnTo>
                  <a:pt x="16230600" y="6287140"/>
                </a:lnTo>
                <a:lnTo>
                  <a:pt x="0" y="6287140"/>
                </a:lnTo>
                <a:lnTo>
                  <a:pt x="0" y="0"/>
                </a:lnTo>
                <a:close/>
              </a:path>
            </a:pathLst>
          </a:custGeom>
          <a:blipFill>
            <a:blip r:embed="rId4"/>
            <a:stretch>
              <a:fillRect l="-3569" t="-24758" r="-5948" b="-9653"/>
            </a:stretch>
          </a:blipFill>
        </p:spPr>
      </p:sp>
      <p:sp>
        <p:nvSpPr>
          <p:cNvPr name="TextBox 4" id="4"/>
          <p:cNvSpPr txBox="true"/>
          <p:nvPr/>
        </p:nvSpPr>
        <p:spPr>
          <a:xfrm rot="0">
            <a:off x="1028700" y="1315991"/>
            <a:ext cx="13540312" cy="1333881"/>
          </a:xfrm>
          <a:prstGeom prst="rect">
            <a:avLst/>
          </a:prstGeom>
        </p:spPr>
        <p:txBody>
          <a:bodyPr anchor="t" rtlCol="false" tIns="0" lIns="0" bIns="0" rIns="0">
            <a:spAutoFit/>
          </a:bodyPr>
          <a:lstStyle/>
          <a:p>
            <a:pPr algn="l">
              <a:lnSpc>
                <a:spcPts val="5232"/>
              </a:lnSpc>
            </a:pPr>
            <a:r>
              <a:rPr lang="en-US" sz="4800" b="true">
                <a:solidFill>
                  <a:srgbClr val="FFFFFF"/>
                </a:solidFill>
                <a:latin typeface="PT Sans 1"/>
                <a:ea typeface="PT Sans 1"/>
                <a:cs typeface="PT Sans 1"/>
                <a:sym typeface="PT Sans 1"/>
              </a:rPr>
              <a:t>What</a:t>
            </a:r>
            <a:r>
              <a:rPr lang="en-US" sz="4800" b="true">
                <a:solidFill>
                  <a:srgbClr val="FFFFFF"/>
                </a:solidFill>
                <a:latin typeface="PT Sans 1"/>
                <a:ea typeface="PT Sans 1"/>
                <a:cs typeface="PT Sans 1"/>
                <a:sym typeface="PT Sans 1"/>
              </a:rPr>
              <a:t> dog behaviours do you think can be considered sheep worrying? (Tick all that apply)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Freeform 3" id="3"/>
          <p:cNvSpPr/>
          <p:nvPr/>
        </p:nvSpPr>
        <p:spPr>
          <a:xfrm flipH="false" flipV="false" rot="0">
            <a:off x="9722950" y="4372933"/>
            <a:ext cx="7536350" cy="4885367"/>
          </a:xfrm>
          <a:custGeom>
            <a:avLst/>
            <a:gdLst/>
            <a:ahLst/>
            <a:cxnLst/>
            <a:rect r="r" b="b" t="t" l="l"/>
            <a:pathLst>
              <a:path h="4885367" w="7536350">
                <a:moveTo>
                  <a:pt x="0" y="0"/>
                </a:moveTo>
                <a:lnTo>
                  <a:pt x="7536350" y="0"/>
                </a:lnTo>
                <a:lnTo>
                  <a:pt x="7536350" y="4885367"/>
                </a:lnTo>
                <a:lnTo>
                  <a:pt x="0" y="4885367"/>
                </a:lnTo>
                <a:lnTo>
                  <a:pt x="0" y="0"/>
                </a:lnTo>
                <a:close/>
              </a:path>
            </a:pathLst>
          </a:custGeom>
          <a:blipFill>
            <a:blip r:embed="rId4"/>
            <a:stretch>
              <a:fillRect l="-1281" t="-4275" r="-7804" b="-3532"/>
            </a:stretch>
          </a:blipFill>
        </p:spPr>
      </p:sp>
      <p:sp>
        <p:nvSpPr>
          <p:cNvPr name="TextBox 4" id="4"/>
          <p:cNvSpPr txBox="true"/>
          <p:nvPr/>
        </p:nvSpPr>
        <p:spPr>
          <a:xfrm rot="0">
            <a:off x="1028700" y="1315991"/>
            <a:ext cx="13836795" cy="1173099"/>
          </a:xfrm>
          <a:prstGeom prst="rect">
            <a:avLst/>
          </a:prstGeom>
        </p:spPr>
        <p:txBody>
          <a:bodyPr anchor="t" rtlCol="false" tIns="0" lIns="0" bIns="0" rIns="0">
            <a:spAutoFit/>
          </a:bodyPr>
          <a:lstStyle/>
          <a:p>
            <a:pPr algn="l">
              <a:lnSpc>
                <a:spcPts val="4578"/>
              </a:lnSpc>
            </a:pPr>
            <a:r>
              <a:rPr lang="en-US" sz="4200" b="true">
                <a:solidFill>
                  <a:srgbClr val="FFFFFF"/>
                </a:solidFill>
                <a:latin typeface="PT Sans 1"/>
                <a:ea typeface="PT Sans 1"/>
                <a:cs typeface="PT Sans 1"/>
                <a:sym typeface="PT Sans 1"/>
              </a:rPr>
              <a:t>Many public definitions focus on stress and disturbance, not just a physical attack.</a:t>
            </a:r>
          </a:p>
        </p:txBody>
      </p:sp>
      <p:sp>
        <p:nvSpPr>
          <p:cNvPr name="TextBox 5" id="5"/>
          <p:cNvSpPr txBox="true"/>
          <p:nvPr/>
        </p:nvSpPr>
        <p:spPr>
          <a:xfrm rot="0">
            <a:off x="8169767" y="3078786"/>
            <a:ext cx="8833430" cy="1095375"/>
          </a:xfrm>
          <a:prstGeom prst="rect">
            <a:avLst/>
          </a:prstGeom>
        </p:spPr>
        <p:txBody>
          <a:bodyPr anchor="t" rtlCol="false" tIns="0" lIns="0" bIns="0" rIns="0">
            <a:spAutoFit/>
          </a:bodyPr>
          <a:lstStyle/>
          <a:p>
            <a:pPr algn="l">
              <a:lnSpc>
                <a:spcPts val="4320"/>
              </a:lnSpc>
            </a:pPr>
            <a:r>
              <a:rPr lang="en-US" sz="3600">
                <a:solidFill>
                  <a:srgbClr val="FFFFFF"/>
                </a:solidFill>
                <a:latin typeface="PT Sans 2"/>
                <a:ea typeface="PT Sans 2"/>
                <a:cs typeface="PT Sans 2"/>
                <a:sym typeface="PT Sans 2"/>
              </a:rPr>
              <a:t>These are some of the most common words that came up in responses:</a:t>
            </a:r>
          </a:p>
        </p:txBody>
      </p:sp>
      <p:pic>
        <p:nvPicPr>
          <p:cNvPr name="Picture 6" id="6"/>
          <p:cNvPicPr>
            <a:picLocks noChangeAspect="true"/>
          </p:cNvPicPr>
          <p:nvPr/>
        </p:nvPicPr>
        <p:blipFill>
          <a:blip r:embed="rId5"/>
          <a:stretch>
            <a:fillRect/>
          </a:stretch>
        </p:blipFill>
        <p:spPr>
          <a:xfrm rot="0">
            <a:off x="3472522" y="4390948"/>
            <a:ext cx="4660961" cy="5309838"/>
          </a:xfrm>
          <a:prstGeom prst="rect">
            <a:avLst/>
          </a:prstGeom>
        </p:spPr>
      </p:pic>
      <p:sp>
        <p:nvSpPr>
          <p:cNvPr name="TextBox 7" id="7"/>
          <p:cNvSpPr txBox="true"/>
          <p:nvPr/>
        </p:nvSpPr>
        <p:spPr>
          <a:xfrm rot="0">
            <a:off x="1028700" y="3941006"/>
            <a:ext cx="6302776" cy="892429"/>
          </a:xfrm>
          <a:prstGeom prst="rect">
            <a:avLst/>
          </a:prstGeom>
        </p:spPr>
        <p:txBody>
          <a:bodyPr anchor="t" rtlCol="false" tIns="0" lIns="0" bIns="0" rIns="0">
            <a:spAutoFit/>
          </a:bodyPr>
          <a:lstStyle/>
          <a:p>
            <a:pPr algn="l">
              <a:lnSpc>
                <a:spcPts val="3488"/>
              </a:lnSpc>
            </a:pPr>
            <a:r>
              <a:rPr lang="en-US" sz="3200" b="true">
                <a:solidFill>
                  <a:srgbClr val="FFFFFF"/>
                </a:solidFill>
                <a:latin typeface="PT Sans 1"/>
                <a:ea typeface="PT Sans 1"/>
                <a:cs typeface="PT Sans 1"/>
                <a:sym typeface="PT Sans 1"/>
              </a:rPr>
              <a:t>D</a:t>
            </a:r>
            <a:r>
              <a:rPr lang="en-US" sz="3200" b="true">
                <a:solidFill>
                  <a:srgbClr val="FFFFFF"/>
                </a:solidFill>
                <a:latin typeface="PT Sans 1"/>
                <a:ea typeface="PT Sans 1"/>
                <a:cs typeface="PT Sans 1"/>
                <a:sym typeface="PT Sans 1"/>
              </a:rPr>
              <a:t>o you know what the term “sheep worrying” means?</a:t>
            </a:r>
          </a:p>
        </p:txBody>
      </p:sp>
      <p:sp>
        <p:nvSpPr>
          <p:cNvPr name="TextBox 8" id="8"/>
          <p:cNvSpPr txBox="true"/>
          <p:nvPr/>
        </p:nvSpPr>
        <p:spPr>
          <a:xfrm rot="0">
            <a:off x="1028700" y="7686675"/>
            <a:ext cx="7141067" cy="1571625"/>
          </a:xfrm>
          <a:prstGeom prst="rect">
            <a:avLst/>
          </a:prstGeom>
        </p:spPr>
        <p:txBody>
          <a:bodyPr anchor="t" rtlCol="false" tIns="0" lIns="0" bIns="0" rIns="0">
            <a:spAutoFit/>
          </a:bodyPr>
          <a:lstStyle/>
          <a:p>
            <a:pPr algn="l">
              <a:lnSpc>
                <a:spcPts val="2520"/>
              </a:lnSpc>
            </a:pPr>
            <a:r>
              <a:rPr lang="en-US" sz="2100">
                <a:solidFill>
                  <a:srgbClr val="FFFFFF"/>
                </a:solidFill>
                <a:latin typeface="PT Sans 2"/>
                <a:ea typeface="PT Sans 2"/>
                <a:cs typeface="PT Sans 2"/>
                <a:sym typeface="PT Sans 2"/>
              </a:rPr>
              <a:t>Yes - 96.7%</a:t>
            </a:r>
          </a:p>
          <a:p>
            <a:pPr algn="l">
              <a:lnSpc>
                <a:spcPts val="2520"/>
              </a:lnSpc>
            </a:pPr>
          </a:p>
          <a:p>
            <a:pPr algn="l">
              <a:lnSpc>
                <a:spcPts val="2520"/>
              </a:lnSpc>
            </a:pPr>
            <a:r>
              <a:rPr lang="en-US" sz="2100">
                <a:solidFill>
                  <a:srgbClr val="FFFFFF"/>
                </a:solidFill>
                <a:latin typeface="PT Sans 2"/>
                <a:ea typeface="PT Sans 2"/>
                <a:cs typeface="PT Sans 2"/>
                <a:sym typeface="PT Sans 2"/>
              </a:rPr>
              <a:t>No - 1.1% (23 responders)</a:t>
            </a:r>
          </a:p>
          <a:p>
            <a:pPr algn="l">
              <a:lnSpc>
                <a:spcPts val="2520"/>
              </a:lnSpc>
            </a:pPr>
          </a:p>
          <a:p>
            <a:pPr algn="l">
              <a:lnSpc>
                <a:spcPts val="2520"/>
              </a:lnSpc>
            </a:pPr>
            <a:r>
              <a:rPr lang="en-US" sz="2100">
                <a:solidFill>
                  <a:srgbClr val="FFFFFF"/>
                </a:solidFill>
                <a:latin typeface="PT Sans 2"/>
                <a:ea typeface="PT Sans 2"/>
                <a:cs typeface="PT Sans 2"/>
                <a:sym typeface="PT Sans 2"/>
              </a:rPr>
              <a:t>Unsure - 2.2% (44 responders)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TextBox 2" id="2"/>
          <p:cNvSpPr txBox="true"/>
          <p:nvPr/>
        </p:nvSpPr>
        <p:spPr>
          <a:xfrm rot="0">
            <a:off x="1028700" y="3962148"/>
            <a:ext cx="16119481" cy="5067300"/>
          </a:xfrm>
          <a:prstGeom prst="rect">
            <a:avLst/>
          </a:prstGeom>
        </p:spPr>
        <p:txBody>
          <a:bodyPr anchor="t" rtlCol="false" tIns="0" lIns="0" bIns="0" rIns="0">
            <a:spAutoFit/>
          </a:bodyPr>
          <a:lstStyle/>
          <a:p>
            <a:pPr algn="l">
              <a:lnSpc>
                <a:spcPts val="5759"/>
              </a:lnSpc>
            </a:pPr>
            <a:r>
              <a:rPr lang="en-US" sz="4800">
                <a:solidFill>
                  <a:srgbClr val="FFFFFF"/>
                </a:solidFill>
                <a:latin typeface="PT Sans 2"/>
                <a:ea typeface="PT Sans 2"/>
                <a:cs typeface="PT Sans 2"/>
                <a:sym typeface="PT Sans 2"/>
              </a:rPr>
              <a:t>Almost ha</a:t>
            </a:r>
            <a:r>
              <a:rPr lang="en-US" sz="4800">
                <a:solidFill>
                  <a:srgbClr val="FFFFFF"/>
                </a:solidFill>
                <a:latin typeface="PT Sans 2"/>
                <a:ea typeface="PT Sans 2"/>
                <a:cs typeface="PT Sans 2"/>
                <a:sym typeface="PT Sans 2"/>
              </a:rPr>
              <a:t>lf of owners let dogs off lead on common land (44%), many relying on recall rather than physical restraint. </a:t>
            </a:r>
          </a:p>
          <a:p>
            <a:pPr algn="l">
              <a:lnSpc>
                <a:spcPts val="5759"/>
              </a:lnSpc>
            </a:pPr>
          </a:p>
          <a:p>
            <a:pPr algn="l">
              <a:lnSpc>
                <a:spcPts val="5759"/>
              </a:lnSpc>
            </a:pPr>
            <a:r>
              <a:rPr lang="en-US" sz="4800">
                <a:solidFill>
                  <a:srgbClr val="FFFFFF"/>
                </a:solidFill>
                <a:latin typeface="PT Sans 2"/>
                <a:ea typeface="PT Sans 2"/>
                <a:cs typeface="PT Sans 2"/>
                <a:sym typeface="PT Sans 2"/>
              </a:rPr>
              <a:t>There seems to be a d</a:t>
            </a:r>
            <a:r>
              <a:rPr lang="en-US" sz="4800">
                <a:solidFill>
                  <a:srgbClr val="FFFFFF"/>
                </a:solidFill>
                <a:latin typeface="PT Sans 2"/>
                <a:ea typeface="PT Sans 2"/>
                <a:cs typeface="PT Sans 2"/>
                <a:sym typeface="PT Sans 2"/>
              </a:rPr>
              <a:t>ifferent perspective to risks of livestock prescence on </a:t>
            </a:r>
            <a:r>
              <a:rPr lang="en-US" sz="4800">
                <a:solidFill>
                  <a:srgbClr val="FFFFFF"/>
                </a:solidFill>
                <a:latin typeface="PT Sans 2"/>
                <a:ea typeface="PT Sans 2"/>
                <a:cs typeface="PT Sans 2"/>
                <a:sym typeface="PT Sans 2"/>
              </a:rPr>
              <a:t>farmland than on common land.</a:t>
            </a:r>
          </a:p>
          <a:p>
            <a:pPr algn="l">
              <a:lnSpc>
                <a:spcPts val="5759"/>
              </a:lnSpc>
            </a:pPr>
          </a:p>
          <a:p>
            <a:pPr algn="l">
              <a:lnSpc>
                <a:spcPts val="5759"/>
              </a:lnSpc>
            </a:pPr>
            <a:r>
              <a:rPr lang="en-US" sz="4800">
                <a:solidFill>
                  <a:srgbClr val="FFFFFF"/>
                </a:solidFill>
                <a:latin typeface="PT Sans 2"/>
                <a:ea typeface="PT Sans 2"/>
                <a:cs typeface="PT Sans 2"/>
                <a:sym typeface="PT Sans 2"/>
              </a:rPr>
              <a:t>Only 31% let their dogs off lead on farmland. </a:t>
            </a:r>
          </a:p>
        </p:txBody>
      </p:sp>
      <p:sp>
        <p:nvSpPr>
          <p:cNvPr name="Freeform 3" id="3"/>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TextBox 4" id="4"/>
          <p:cNvSpPr txBox="true"/>
          <p:nvPr/>
        </p:nvSpPr>
        <p:spPr>
          <a:xfrm rot="0">
            <a:off x="1028700" y="1095375"/>
            <a:ext cx="13836795" cy="1794446"/>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2 Bold"/>
                <a:ea typeface="PT Sans 2 Bold"/>
                <a:cs typeface="PT Sans 2 Bold"/>
                <a:sym typeface="PT Sans 2 Bold"/>
              </a:rPr>
              <a:t>“</a:t>
            </a:r>
            <a:r>
              <a:rPr lang="en-US" sz="6404" i="true" b="true">
                <a:solidFill>
                  <a:srgbClr val="FFFFFF"/>
                </a:solidFill>
                <a:latin typeface="PT Sans 2 Bold Italics"/>
                <a:ea typeface="PT Sans 2 Bold Italics"/>
                <a:cs typeface="PT Sans 2 Bold Italics"/>
                <a:sym typeface="PT Sans 2 Bold Italics"/>
              </a:rPr>
              <a:t>U</a:t>
            </a:r>
            <a:r>
              <a:rPr lang="en-US" b="true" sz="6404" i="true">
                <a:solidFill>
                  <a:srgbClr val="FFFFFF"/>
                </a:solidFill>
                <a:latin typeface="PT Sans 2 Bold Italics"/>
                <a:ea typeface="PT Sans 2 Bold Italics"/>
                <a:cs typeface="PT Sans 2 Bold Italics"/>
                <a:sym typeface="PT Sans 2 Bold Italics"/>
              </a:rPr>
              <a:t>nder control</a:t>
            </a:r>
            <a:r>
              <a:rPr lang="en-US" sz="6404" b="true">
                <a:solidFill>
                  <a:srgbClr val="FFFFFF"/>
                </a:solidFill>
                <a:latin typeface="PT Sans 2 Bold"/>
                <a:ea typeface="PT Sans 2 Bold"/>
                <a:cs typeface="PT Sans 2 Bold"/>
                <a:sym typeface="PT Sans 2 Bold"/>
              </a:rPr>
              <a:t>” is a grey area putting sheep at risk.</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TextBox 2" id="2"/>
          <p:cNvSpPr txBox="true"/>
          <p:nvPr/>
        </p:nvSpPr>
        <p:spPr>
          <a:xfrm rot="0">
            <a:off x="1028700" y="3787985"/>
            <a:ext cx="16230600" cy="5105400"/>
          </a:xfrm>
          <a:prstGeom prst="rect">
            <a:avLst/>
          </a:prstGeom>
        </p:spPr>
        <p:txBody>
          <a:bodyPr anchor="t" rtlCol="false" tIns="0" lIns="0" bIns="0" rIns="0">
            <a:spAutoFit/>
          </a:bodyPr>
          <a:lstStyle/>
          <a:p>
            <a:pPr algn="l">
              <a:lnSpc>
                <a:spcPts val="5040"/>
              </a:lnSpc>
            </a:pPr>
            <a:r>
              <a:rPr lang="en-US" sz="4200">
                <a:solidFill>
                  <a:srgbClr val="FFFFFF"/>
                </a:solidFill>
                <a:latin typeface="PT Sans 2"/>
                <a:ea typeface="PT Sans 2"/>
                <a:cs typeface="PT Sans 2"/>
                <a:sym typeface="PT Sans 2"/>
              </a:rPr>
              <a:t>Dog owners know the immediate risks</a:t>
            </a:r>
            <a:r>
              <a:rPr lang="en-US" sz="4200">
                <a:solidFill>
                  <a:srgbClr val="FFFFFF"/>
                </a:solidFill>
                <a:latin typeface="PT Sans 2"/>
                <a:ea typeface="PT Sans 2"/>
                <a:cs typeface="PT Sans 2"/>
                <a:sym typeface="PT Sans 2"/>
              </a:rPr>
              <a:t> of sheep worrying - but most are unaware they could face prison or a lifetime ban on keeping dogs.</a:t>
            </a:r>
          </a:p>
          <a:p>
            <a:pPr algn="l">
              <a:lnSpc>
                <a:spcPts val="5040"/>
              </a:lnSpc>
            </a:pPr>
          </a:p>
          <a:p>
            <a:pPr algn="l">
              <a:lnSpc>
                <a:spcPts val="5040"/>
              </a:lnSpc>
            </a:pPr>
            <a:r>
              <a:rPr lang="en-US" sz="4200">
                <a:solidFill>
                  <a:srgbClr val="FFFFFF"/>
                </a:solidFill>
                <a:latin typeface="PT Sans 2"/>
                <a:ea typeface="PT Sans 2"/>
                <a:cs typeface="PT Sans 2"/>
                <a:sym typeface="PT Sans 2"/>
              </a:rPr>
              <a:t>The m</a:t>
            </a:r>
            <a:r>
              <a:rPr lang="en-US" sz="4200">
                <a:solidFill>
                  <a:srgbClr val="FFFFFF"/>
                </a:solidFill>
                <a:latin typeface="PT Sans 2"/>
                <a:ea typeface="PT Sans 2"/>
                <a:cs typeface="PT Sans 2"/>
                <a:sym typeface="PT Sans 2"/>
              </a:rPr>
              <a:t>ajority understood there were fines associated with sheep worrying (92%), their dog could be shot if caught in the act (94%), compensation (85%), dog seizure (77%) or euthanized (71%), but less understood</a:t>
            </a:r>
            <a:r>
              <a:rPr lang="en-US" sz="4200">
                <a:solidFill>
                  <a:srgbClr val="FFFFFF"/>
                </a:solidFill>
                <a:latin typeface="PT Sans 2"/>
                <a:ea typeface="PT Sans 2"/>
                <a:cs typeface="PT Sans 2"/>
                <a:sym typeface="PT Sans 2"/>
              </a:rPr>
              <a:t> about imprisonment (34%) and being stopped from keeping dogs (32%).</a:t>
            </a:r>
          </a:p>
        </p:txBody>
      </p:sp>
      <p:sp>
        <p:nvSpPr>
          <p:cNvPr name="Freeform 3" id="3"/>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TextBox 4" id="4"/>
          <p:cNvSpPr txBox="true"/>
          <p:nvPr/>
        </p:nvSpPr>
        <p:spPr>
          <a:xfrm rot="0">
            <a:off x="1028700" y="1095092"/>
            <a:ext cx="13836795" cy="1794446"/>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Aware</a:t>
            </a:r>
            <a:r>
              <a:rPr lang="en-US" sz="6404" b="true">
                <a:solidFill>
                  <a:srgbClr val="FFFFFF"/>
                </a:solidFill>
                <a:latin typeface="PT Sans 1"/>
                <a:ea typeface="PT Sans 1"/>
                <a:cs typeface="PT Sans 1"/>
                <a:sym typeface="PT Sans 1"/>
              </a:rPr>
              <a:t>ness of penalties is high - but gaps remain.</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9738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pic>
        <p:nvPicPr>
          <p:cNvPr name="Picture 7" id="7"/>
          <p:cNvPicPr>
            <a:picLocks noChangeAspect="true"/>
          </p:cNvPicPr>
          <p:nvPr/>
        </p:nvPicPr>
        <p:blipFill>
          <a:blip r:embed="rId5"/>
          <a:stretch>
            <a:fillRect/>
          </a:stretch>
        </p:blipFill>
        <p:spPr>
          <a:xfrm rot="0">
            <a:off x="9603233" y="1543870"/>
            <a:ext cx="7357494" cy="8379743"/>
          </a:xfrm>
          <a:prstGeom prst="rect">
            <a:avLst/>
          </a:prstGeom>
        </p:spPr>
      </p:pic>
      <p:sp>
        <p:nvSpPr>
          <p:cNvPr name="TextBox 8" id="8"/>
          <p:cNvSpPr txBox="true"/>
          <p:nvPr/>
        </p:nvSpPr>
        <p:spPr>
          <a:xfrm rot="0">
            <a:off x="1028700" y="1095375"/>
            <a:ext cx="12133593" cy="1794383"/>
          </a:xfrm>
          <a:prstGeom prst="rect">
            <a:avLst/>
          </a:prstGeom>
        </p:spPr>
        <p:txBody>
          <a:bodyPr anchor="t" rtlCol="false" tIns="0" lIns="0" bIns="0" rIns="0">
            <a:spAutoFit/>
          </a:bodyPr>
          <a:lstStyle/>
          <a:p>
            <a:pPr algn="l">
              <a:lnSpc>
                <a:spcPts val="6976"/>
              </a:lnSpc>
            </a:pPr>
            <a:r>
              <a:rPr lang="en-US" sz="6400" b="true">
                <a:solidFill>
                  <a:srgbClr val="FFFFFF"/>
                </a:solidFill>
                <a:latin typeface="PT Sans 1"/>
                <a:ea typeface="PT Sans 1"/>
                <a:cs typeface="PT Sans 1"/>
                <a:sym typeface="PT Sans 1"/>
              </a:rPr>
              <a:t>Are you aware that she</a:t>
            </a:r>
            <a:r>
              <a:rPr lang="en-US" sz="6400" b="true">
                <a:solidFill>
                  <a:srgbClr val="FFFFFF"/>
                </a:solidFill>
                <a:latin typeface="PT Sans 1"/>
                <a:ea typeface="PT Sans 1"/>
                <a:cs typeface="PT Sans 1"/>
                <a:sym typeface="PT Sans 1"/>
              </a:rPr>
              <a:t>ep worrying is a crime?</a:t>
            </a:r>
          </a:p>
        </p:txBody>
      </p:sp>
      <p:sp>
        <p:nvSpPr>
          <p:cNvPr name="TextBox 9" id="9"/>
          <p:cNvSpPr txBox="true"/>
          <p:nvPr/>
        </p:nvSpPr>
        <p:spPr>
          <a:xfrm rot="0">
            <a:off x="1028700" y="7964192"/>
            <a:ext cx="8728572" cy="1261110"/>
          </a:xfrm>
          <a:prstGeom prst="rect">
            <a:avLst/>
          </a:prstGeom>
        </p:spPr>
        <p:txBody>
          <a:bodyPr anchor="t" rtlCol="false" tIns="0" lIns="0" bIns="0" rIns="0">
            <a:spAutoFit/>
          </a:bodyPr>
          <a:lstStyle/>
          <a:p>
            <a:pPr algn="l">
              <a:lnSpc>
                <a:spcPts val="5040"/>
              </a:lnSpc>
            </a:pPr>
            <a:r>
              <a:rPr lang="en-US" sz="3600">
                <a:solidFill>
                  <a:srgbClr val="FFFFFF"/>
                </a:solidFill>
                <a:latin typeface="PT Sans 2"/>
                <a:ea typeface="PT Sans 2"/>
                <a:cs typeface="PT Sans 2"/>
                <a:sym typeface="PT Sans 2"/>
              </a:rPr>
              <a:t>Yes - 1,975</a:t>
            </a:r>
          </a:p>
          <a:p>
            <a:pPr algn="l">
              <a:lnSpc>
                <a:spcPts val="5040"/>
              </a:lnSpc>
            </a:pPr>
            <a:r>
              <a:rPr lang="en-US" sz="3600">
                <a:solidFill>
                  <a:srgbClr val="FFFFFF"/>
                </a:solidFill>
                <a:latin typeface="PT Sans 2"/>
                <a:ea typeface="PT Sans 2"/>
                <a:cs typeface="PT Sans 2"/>
                <a:sym typeface="PT Sans 2"/>
              </a:rPr>
              <a:t>No - 70</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645920"/>
            <a:ext cx="18288000" cy="11932920"/>
          </a:xfrm>
          <a:custGeom>
            <a:avLst/>
            <a:gdLst/>
            <a:ahLst/>
            <a:cxnLst/>
            <a:rect r="r" b="b" t="t" l="l"/>
            <a:pathLst>
              <a:path h="11932920" w="18288000">
                <a:moveTo>
                  <a:pt x="0" y="0"/>
                </a:moveTo>
                <a:lnTo>
                  <a:pt x="18288000" y="0"/>
                </a:lnTo>
                <a:lnTo>
                  <a:pt x="18288000" y="11932920"/>
                </a:lnTo>
                <a:lnTo>
                  <a:pt x="0" y="1193292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Freeform 7" id="7"/>
          <p:cNvSpPr/>
          <p:nvPr/>
        </p:nvSpPr>
        <p:spPr>
          <a:xfrm flipH="false" flipV="false" rot="0">
            <a:off x="917581" y="3754711"/>
            <a:ext cx="16341719" cy="5503589"/>
          </a:xfrm>
          <a:custGeom>
            <a:avLst/>
            <a:gdLst/>
            <a:ahLst/>
            <a:cxnLst/>
            <a:rect r="r" b="b" t="t" l="l"/>
            <a:pathLst>
              <a:path h="5503589" w="16341719">
                <a:moveTo>
                  <a:pt x="0" y="0"/>
                </a:moveTo>
                <a:lnTo>
                  <a:pt x="16341719" y="0"/>
                </a:lnTo>
                <a:lnTo>
                  <a:pt x="16341719" y="5503589"/>
                </a:lnTo>
                <a:lnTo>
                  <a:pt x="0" y="5503589"/>
                </a:lnTo>
                <a:lnTo>
                  <a:pt x="0" y="0"/>
                </a:lnTo>
                <a:close/>
              </a:path>
            </a:pathLst>
          </a:custGeom>
          <a:blipFill>
            <a:blip r:embed="rId5"/>
            <a:stretch>
              <a:fillRect l="0" t="-28259" r="0" b="-12903"/>
            </a:stretch>
          </a:blipFill>
        </p:spPr>
      </p:sp>
      <p:sp>
        <p:nvSpPr>
          <p:cNvPr name="TextBox 8" id="8"/>
          <p:cNvSpPr txBox="true"/>
          <p:nvPr/>
        </p:nvSpPr>
        <p:spPr>
          <a:xfrm rot="0">
            <a:off x="1028700" y="1085850"/>
            <a:ext cx="13572235" cy="1564132"/>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What do you think are the consequences of she</a:t>
            </a:r>
            <a:r>
              <a:rPr lang="en-US" sz="5600" b="true">
                <a:solidFill>
                  <a:srgbClr val="FFFFFF"/>
                </a:solidFill>
                <a:latin typeface="PT Sans 1"/>
                <a:ea typeface="PT Sans 1"/>
                <a:cs typeface="PT Sans 1"/>
                <a:sym typeface="PT Sans 1"/>
              </a:rPr>
              <a:t>ep worrying? Tick all that apply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0" y="-1916084"/>
            <a:ext cx="18288000" cy="12203084"/>
          </a:xfrm>
          <a:custGeom>
            <a:avLst/>
            <a:gdLst/>
            <a:ahLst/>
            <a:cxnLst/>
            <a:rect r="r" b="b" t="t" l="l"/>
            <a:pathLst>
              <a:path h="12203084" w="18288000">
                <a:moveTo>
                  <a:pt x="0" y="0"/>
                </a:moveTo>
                <a:lnTo>
                  <a:pt x="18288000" y="0"/>
                </a:lnTo>
                <a:lnTo>
                  <a:pt x="18288000" y="12203084"/>
                </a:lnTo>
                <a:lnTo>
                  <a:pt x="0" y="12203084"/>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54902"/>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1404181"/>
            <a:ext cx="13836795" cy="908621"/>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NSA’s first survey of dog owners</a:t>
            </a:r>
          </a:p>
        </p:txBody>
      </p:sp>
      <p:sp>
        <p:nvSpPr>
          <p:cNvPr name="TextBox 8" id="8"/>
          <p:cNvSpPr txBox="true"/>
          <p:nvPr/>
        </p:nvSpPr>
        <p:spPr>
          <a:xfrm rot="0">
            <a:off x="1028700" y="5638800"/>
            <a:ext cx="8921012" cy="3619500"/>
          </a:xfrm>
          <a:prstGeom prst="rect">
            <a:avLst/>
          </a:prstGeom>
        </p:spPr>
        <p:txBody>
          <a:bodyPr anchor="t" rtlCol="false" tIns="0" lIns="0" bIns="0" rIns="0">
            <a:spAutoFit/>
          </a:bodyPr>
          <a:lstStyle/>
          <a:p>
            <a:pPr algn="l">
              <a:lnSpc>
                <a:spcPts val="5759"/>
              </a:lnSpc>
            </a:pPr>
            <a:r>
              <a:rPr lang="en-US" sz="4800">
                <a:solidFill>
                  <a:srgbClr val="FFFFFF"/>
                </a:solidFill>
                <a:latin typeface="PT Sans 2"/>
                <a:ea typeface="PT Sans 2"/>
                <a:cs typeface="PT Sans 2"/>
                <a:sym typeface="PT Sans 2"/>
              </a:rPr>
              <a:t>2,045 responses from dog owners/ walkers across the UK.</a:t>
            </a:r>
          </a:p>
          <a:p>
            <a:pPr algn="l">
              <a:lnSpc>
                <a:spcPts val="5759"/>
              </a:lnSpc>
            </a:pPr>
          </a:p>
          <a:p>
            <a:pPr algn="l">
              <a:lnSpc>
                <a:spcPts val="5759"/>
              </a:lnSpc>
            </a:pPr>
            <a:r>
              <a:rPr lang="en-US" sz="4800">
                <a:solidFill>
                  <a:srgbClr val="FFFFFF"/>
                </a:solidFill>
                <a:latin typeface="PT Sans 2"/>
                <a:ea typeface="PT Sans 2"/>
                <a:cs typeface="PT Sans 2"/>
                <a:sym typeface="PT Sans 2"/>
              </a:rPr>
              <a:t>82% England, 13% Scotland, 4% Wales and 1% Northern Ireland.</a:t>
            </a:r>
          </a:p>
        </p:txBody>
      </p:sp>
      <p:pic>
        <p:nvPicPr>
          <p:cNvPr name="Picture 9" id="9"/>
          <p:cNvPicPr>
            <a:picLocks noChangeAspect="true"/>
          </p:cNvPicPr>
          <p:nvPr/>
        </p:nvPicPr>
        <p:blipFill>
          <a:blip r:embed="rId5"/>
          <a:stretch>
            <a:fillRect/>
          </a:stretch>
        </p:blipFill>
        <p:spPr>
          <a:xfrm rot="0">
            <a:off x="10774336" y="2005177"/>
            <a:ext cx="7144339" cy="7912498"/>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TextBox 3" id="3"/>
          <p:cNvSpPr txBox="true"/>
          <p:nvPr/>
        </p:nvSpPr>
        <p:spPr>
          <a:xfrm rot="0">
            <a:off x="1028700" y="1404181"/>
            <a:ext cx="13836795" cy="908621"/>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Pr</a:t>
            </a:r>
            <a:r>
              <a:rPr lang="en-US" sz="6404" b="true">
                <a:solidFill>
                  <a:srgbClr val="FFFFFF"/>
                </a:solidFill>
                <a:latin typeface="PT Sans 1"/>
                <a:ea typeface="PT Sans 1"/>
                <a:cs typeface="PT Sans 1"/>
                <a:sym typeface="PT Sans 1"/>
              </a:rPr>
              <a:t>evention and messaging</a:t>
            </a:r>
          </a:p>
        </p:txBody>
      </p:sp>
      <p:sp>
        <p:nvSpPr>
          <p:cNvPr name="TextBox 4" id="4"/>
          <p:cNvSpPr txBox="true"/>
          <p:nvPr/>
        </p:nvSpPr>
        <p:spPr>
          <a:xfrm rot="0">
            <a:off x="1028700" y="3407633"/>
            <a:ext cx="16230600" cy="4895850"/>
          </a:xfrm>
          <a:prstGeom prst="rect">
            <a:avLst/>
          </a:prstGeom>
        </p:spPr>
        <p:txBody>
          <a:bodyPr anchor="t" rtlCol="false" tIns="0" lIns="0" bIns="0" rIns="0">
            <a:spAutoFit/>
          </a:bodyPr>
          <a:lstStyle/>
          <a:p>
            <a:pPr algn="l">
              <a:lnSpc>
                <a:spcPts val="4320"/>
              </a:lnSpc>
            </a:pPr>
            <a:r>
              <a:rPr lang="en-US" sz="3600" b="true">
                <a:solidFill>
                  <a:srgbClr val="FFFFFF"/>
                </a:solidFill>
                <a:latin typeface="PT Sans 2 Bold"/>
                <a:ea typeface="PT Sans 2 Bold"/>
                <a:cs typeface="PT Sans 2 Bold"/>
                <a:sym typeface="PT Sans 2 Bold"/>
              </a:rPr>
              <a:t>Signage works and the public</a:t>
            </a:r>
            <a:r>
              <a:rPr lang="en-US" b="true" sz="3600">
                <a:solidFill>
                  <a:srgbClr val="FFFFFF"/>
                </a:solidFill>
                <a:latin typeface="PT Sans 2 Bold"/>
                <a:ea typeface="PT Sans 2 Bold"/>
                <a:cs typeface="PT Sans 2 Bold"/>
                <a:sym typeface="PT Sans 2 Bold"/>
              </a:rPr>
              <a:t> want more of it.</a:t>
            </a:r>
          </a:p>
          <a:p>
            <a:pPr algn="l">
              <a:lnSpc>
                <a:spcPts val="4320"/>
              </a:lnSpc>
            </a:pPr>
            <a:r>
              <a:rPr lang="en-US" sz="3600">
                <a:solidFill>
                  <a:srgbClr val="FFFFFF"/>
                </a:solidFill>
                <a:latin typeface="PT Sans 2"/>
                <a:ea typeface="PT Sans 2"/>
                <a:cs typeface="PT Sans 2"/>
                <a:sym typeface="PT Sans 2"/>
              </a:rPr>
              <a:t>72% say more signage would or might encourage responsible behaviour. But highlighted the need to remove signage when livestock are not present to reduce complacency and message fatigue.</a:t>
            </a:r>
          </a:p>
          <a:p>
            <a:pPr algn="l">
              <a:lnSpc>
                <a:spcPts val="4320"/>
              </a:lnSpc>
            </a:pPr>
          </a:p>
          <a:p>
            <a:pPr algn="l">
              <a:lnSpc>
                <a:spcPts val="4320"/>
              </a:lnSpc>
            </a:pPr>
            <a:r>
              <a:rPr lang="en-US" sz="3600" b="true">
                <a:solidFill>
                  <a:srgbClr val="FFFFFF"/>
                </a:solidFill>
                <a:latin typeface="PT Sans 2 Bold"/>
                <a:ea typeface="PT Sans 2 Bold"/>
                <a:cs typeface="PT Sans 2 Bold"/>
                <a:sym typeface="PT Sans 2 Bold"/>
              </a:rPr>
              <a:t>Visibility and clarity are critical.</a:t>
            </a:r>
          </a:p>
          <a:p>
            <a:pPr algn="l">
              <a:lnSpc>
                <a:spcPts val="4320"/>
              </a:lnSpc>
            </a:pPr>
          </a:p>
          <a:p>
            <a:pPr algn="l">
              <a:lnSpc>
                <a:spcPts val="4320"/>
              </a:lnSpc>
            </a:pPr>
            <a:r>
              <a:rPr lang="en-US" b="true" sz="3600">
                <a:solidFill>
                  <a:srgbClr val="FFFFFF"/>
                </a:solidFill>
                <a:latin typeface="PT Sans 2 Bold"/>
                <a:ea typeface="PT Sans 2 Bold"/>
                <a:cs typeface="PT Sans 2 Bold"/>
                <a:sym typeface="PT Sans 2 Bold"/>
              </a:rPr>
              <a:t>Clear, visible warnings from farmers are the top-requested action.</a:t>
            </a:r>
          </a:p>
          <a:p>
            <a:pPr algn="l">
              <a:lnSpc>
                <a:spcPts val="4320"/>
              </a:lnSpc>
            </a:pPr>
            <a:r>
              <a:rPr lang="en-US" sz="3600">
                <a:solidFill>
                  <a:srgbClr val="FFFFFF"/>
                </a:solidFill>
                <a:latin typeface="PT Sans 2"/>
                <a:ea typeface="PT Sans 2"/>
                <a:cs typeface="PT Sans 2"/>
                <a:sym typeface="PT Sans 2"/>
              </a:rPr>
              <a:t>78% support better signage, alongside well-maintained fences and gates.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34440"/>
            <a:ext cx="18288000" cy="12755880"/>
          </a:xfrm>
          <a:custGeom>
            <a:avLst/>
            <a:gdLst/>
            <a:ahLst/>
            <a:cxnLst/>
            <a:rect r="r" b="b" t="t" l="l"/>
            <a:pathLst>
              <a:path h="12755880" w="18288000">
                <a:moveTo>
                  <a:pt x="0" y="0"/>
                </a:moveTo>
                <a:lnTo>
                  <a:pt x="18288000" y="0"/>
                </a:lnTo>
                <a:lnTo>
                  <a:pt x="18288000" y="12755880"/>
                </a:lnTo>
                <a:lnTo>
                  <a:pt x="0" y="1275588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1385131"/>
            <a:ext cx="13603844" cy="1333881"/>
          </a:xfrm>
          <a:prstGeom prst="rect">
            <a:avLst/>
          </a:prstGeom>
        </p:spPr>
        <p:txBody>
          <a:bodyPr anchor="t" rtlCol="false" tIns="0" lIns="0" bIns="0" rIns="0">
            <a:spAutoFit/>
          </a:bodyPr>
          <a:lstStyle/>
          <a:p>
            <a:pPr algn="l">
              <a:lnSpc>
                <a:spcPts val="5232"/>
              </a:lnSpc>
            </a:pPr>
            <a:r>
              <a:rPr lang="en-US" sz="4800" b="true">
                <a:solidFill>
                  <a:srgbClr val="FFFFFF"/>
                </a:solidFill>
                <a:latin typeface="PT Sans 1"/>
                <a:ea typeface="PT Sans 1"/>
                <a:cs typeface="PT Sans 1"/>
                <a:sym typeface="PT Sans 1"/>
              </a:rPr>
              <a:t>Have y</a:t>
            </a:r>
            <a:r>
              <a:rPr lang="en-US" sz="4800" b="true">
                <a:solidFill>
                  <a:srgbClr val="FFFFFF"/>
                </a:solidFill>
                <a:latin typeface="PT Sans 1"/>
                <a:ea typeface="PT Sans 1"/>
                <a:cs typeface="PT Sans 1"/>
                <a:sym typeface="PT Sans 1"/>
              </a:rPr>
              <a:t>ou ever seen signs advising dog walkers to keep dogs on a lead near sheep?</a:t>
            </a:r>
          </a:p>
        </p:txBody>
      </p:sp>
      <p:pic>
        <p:nvPicPr>
          <p:cNvPr name="Picture 8" id="8"/>
          <p:cNvPicPr>
            <a:picLocks noChangeAspect="true"/>
          </p:cNvPicPr>
          <p:nvPr/>
        </p:nvPicPr>
        <p:blipFill>
          <a:blip r:embed="rId5"/>
          <a:stretch>
            <a:fillRect/>
          </a:stretch>
        </p:blipFill>
        <p:spPr>
          <a:xfrm rot="0">
            <a:off x="8626072" y="1346492"/>
            <a:ext cx="10344108" cy="8436769"/>
          </a:xfrm>
          <a:prstGeom prst="rect">
            <a:avLst/>
          </a:prstGeom>
        </p:spPr>
      </p:pic>
      <p:sp>
        <p:nvSpPr>
          <p:cNvPr name="TextBox 9" id="9"/>
          <p:cNvSpPr txBox="true"/>
          <p:nvPr/>
        </p:nvSpPr>
        <p:spPr>
          <a:xfrm rot="0">
            <a:off x="1028700" y="5362575"/>
            <a:ext cx="9988259" cy="3895725"/>
          </a:xfrm>
          <a:prstGeom prst="rect">
            <a:avLst/>
          </a:prstGeom>
        </p:spPr>
        <p:txBody>
          <a:bodyPr anchor="t" rtlCol="false" tIns="0" lIns="0" bIns="0" rIns="0">
            <a:spAutoFit/>
          </a:bodyPr>
          <a:lstStyle/>
          <a:p>
            <a:pPr algn="l">
              <a:lnSpc>
                <a:spcPts val="3419"/>
              </a:lnSpc>
            </a:pPr>
            <a:r>
              <a:rPr lang="en-US" sz="3600">
                <a:solidFill>
                  <a:srgbClr val="FFFFFF"/>
                </a:solidFill>
                <a:latin typeface="PT Sans 2"/>
                <a:ea typeface="PT Sans 2"/>
                <a:cs typeface="PT Sans 2"/>
                <a:sym typeface="PT Sans 2"/>
              </a:rPr>
              <a:t>Yes, </a:t>
            </a:r>
            <a:r>
              <a:rPr lang="en-US" sz="3600">
                <a:solidFill>
                  <a:srgbClr val="FFFFFF"/>
                </a:solidFill>
                <a:latin typeface="PT Sans 2"/>
                <a:ea typeface="PT Sans 2"/>
                <a:cs typeface="PT Sans 2"/>
                <a:sym typeface="PT Sans 2"/>
              </a:rPr>
              <a:t>often - 1,283 (62.7%)</a:t>
            </a:r>
          </a:p>
          <a:p>
            <a:pPr algn="l">
              <a:lnSpc>
                <a:spcPts val="3419"/>
              </a:lnSpc>
            </a:pPr>
          </a:p>
          <a:p>
            <a:pPr algn="l">
              <a:lnSpc>
                <a:spcPts val="3419"/>
              </a:lnSpc>
            </a:pPr>
            <a:r>
              <a:rPr lang="en-US" sz="3600">
                <a:solidFill>
                  <a:srgbClr val="FFFFFF"/>
                </a:solidFill>
                <a:latin typeface="PT Sans 2"/>
                <a:ea typeface="PT Sans 2"/>
                <a:cs typeface="PT Sans 2"/>
                <a:sym typeface="PT Sans 2"/>
              </a:rPr>
              <a:t>Occasionally - 520 (25.4%)</a:t>
            </a:r>
          </a:p>
          <a:p>
            <a:pPr algn="l">
              <a:lnSpc>
                <a:spcPts val="3419"/>
              </a:lnSpc>
            </a:pPr>
          </a:p>
          <a:p>
            <a:pPr algn="l">
              <a:lnSpc>
                <a:spcPts val="3419"/>
              </a:lnSpc>
            </a:pPr>
            <a:r>
              <a:rPr lang="en-US" sz="3600">
                <a:solidFill>
                  <a:srgbClr val="FFFFFF"/>
                </a:solidFill>
                <a:latin typeface="PT Sans 2"/>
                <a:ea typeface="PT Sans 2"/>
                <a:cs typeface="PT Sans 2"/>
                <a:sym typeface="PT Sans 2"/>
              </a:rPr>
              <a:t>Rarely - 154 (7.5%)</a:t>
            </a:r>
          </a:p>
          <a:p>
            <a:pPr algn="l">
              <a:lnSpc>
                <a:spcPts val="3419"/>
              </a:lnSpc>
            </a:pPr>
          </a:p>
          <a:p>
            <a:pPr algn="l">
              <a:lnSpc>
                <a:spcPts val="3419"/>
              </a:lnSpc>
            </a:pPr>
            <a:r>
              <a:rPr lang="en-US" sz="3600">
                <a:solidFill>
                  <a:srgbClr val="FFFFFF"/>
                </a:solidFill>
                <a:latin typeface="PT Sans 2"/>
                <a:ea typeface="PT Sans 2"/>
                <a:cs typeface="PT Sans 2"/>
                <a:sym typeface="PT Sans 2"/>
              </a:rPr>
              <a:t>Never - 66 (3.2%)</a:t>
            </a:r>
          </a:p>
          <a:p>
            <a:pPr algn="l">
              <a:lnSpc>
                <a:spcPts val="3419"/>
              </a:lnSpc>
            </a:pPr>
          </a:p>
          <a:p>
            <a:pPr algn="l">
              <a:lnSpc>
                <a:spcPts val="3419"/>
              </a:lnSpc>
            </a:pPr>
            <a:r>
              <a:rPr lang="en-US" sz="3600">
                <a:solidFill>
                  <a:srgbClr val="FFFFFF"/>
                </a:solidFill>
                <a:latin typeface="PT Sans 2"/>
                <a:ea typeface="PT Sans 2"/>
                <a:cs typeface="PT Sans 2"/>
                <a:sym typeface="PT Sans 2"/>
              </a:rPr>
              <a:t>Yes, but there aren’t sheep in the field - 22 (1.1%)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869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1394656"/>
            <a:ext cx="13836795" cy="2335657"/>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Would more signage or public awaren</a:t>
            </a:r>
            <a:r>
              <a:rPr lang="en-US" sz="5600" b="true">
                <a:solidFill>
                  <a:srgbClr val="FFFFFF"/>
                </a:solidFill>
                <a:latin typeface="PT Sans 1"/>
                <a:ea typeface="PT Sans 1"/>
                <a:cs typeface="PT Sans 1"/>
                <a:sym typeface="PT Sans 1"/>
              </a:rPr>
              <a:t>ess campaigns encourage you to keep your dog on a lead around sheep?</a:t>
            </a:r>
          </a:p>
        </p:txBody>
      </p:sp>
      <p:pic>
        <p:nvPicPr>
          <p:cNvPr name="Picture 8" id="8"/>
          <p:cNvPicPr>
            <a:picLocks noChangeAspect="true"/>
          </p:cNvPicPr>
          <p:nvPr/>
        </p:nvPicPr>
        <p:blipFill>
          <a:blip r:embed="rId5"/>
          <a:stretch>
            <a:fillRect/>
          </a:stretch>
        </p:blipFill>
        <p:spPr>
          <a:xfrm rot="0">
            <a:off x="8841539" y="2585646"/>
            <a:ext cx="8218954" cy="7357567"/>
          </a:xfrm>
          <a:prstGeom prst="rect">
            <a:avLst/>
          </a:prstGeom>
        </p:spPr>
      </p:pic>
      <p:sp>
        <p:nvSpPr>
          <p:cNvPr name="TextBox 9" id="9"/>
          <p:cNvSpPr txBox="true"/>
          <p:nvPr/>
        </p:nvSpPr>
        <p:spPr>
          <a:xfrm rot="0">
            <a:off x="1028700" y="7620000"/>
            <a:ext cx="8728572" cy="1638300"/>
          </a:xfrm>
          <a:prstGeom prst="rect">
            <a:avLst/>
          </a:prstGeom>
        </p:spPr>
        <p:txBody>
          <a:bodyPr anchor="t" rtlCol="false" tIns="0" lIns="0" bIns="0" rIns="0">
            <a:spAutoFit/>
          </a:bodyPr>
          <a:lstStyle/>
          <a:p>
            <a:pPr algn="l">
              <a:lnSpc>
                <a:spcPts val="4320"/>
              </a:lnSpc>
            </a:pPr>
            <a:r>
              <a:rPr lang="en-US" sz="3600">
                <a:solidFill>
                  <a:srgbClr val="FFFFFF"/>
                </a:solidFill>
                <a:latin typeface="PT Sans 2"/>
                <a:ea typeface="PT Sans 2"/>
                <a:cs typeface="PT Sans 2"/>
                <a:sym typeface="PT Sans 2"/>
              </a:rPr>
              <a:t>Yes - 1,104</a:t>
            </a:r>
          </a:p>
          <a:p>
            <a:pPr algn="l">
              <a:lnSpc>
                <a:spcPts val="4320"/>
              </a:lnSpc>
            </a:pPr>
            <a:r>
              <a:rPr lang="en-US" sz="3600">
                <a:solidFill>
                  <a:srgbClr val="FFFFFF"/>
                </a:solidFill>
                <a:latin typeface="PT Sans 2"/>
                <a:ea typeface="PT Sans 2"/>
                <a:cs typeface="PT Sans 2"/>
                <a:sym typeface="PT Sans 2"/>
              </a:rPr>
              <a:t>No - 572</a:t>
            </a:r>
          </a:p>
          <a:p>
            <a:pPr algn="l">
              <a:lnSpc>
                <a:spcPts val="4320"/>
              </a:lnSpc>
            </a:pPr>
            <a:r>
              <a:rPr lang="en-US" sz="3600">
                <a:solidFill>
                  <a:srgbClr val="FFFFFF"/>
                </a:solidFill>
                <a:latin typeface="PT Sans 2"/>
                <a:ea typeface="PT Sans 2"/>
                <a:cs typeface="PT Sans 2"/>
                <a:sym typeface="PT Sans 2"/>
              </a:rPr>
              <a:t>Maybe - 369</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2"/>
            <a:stretch>
              <a:fillRect l="-31615" t="-46381" r="-23901" b="-53677"/>
            </a:stretch>
          </a:blipFill>
        </p:spPr>
      </p:sp>
      <p:sp>
        <p:nvSpPr>
          <p:cNvPr name="TextBox 3" id="3"/>
          <p:cNvSpPr txBox="true"/>
          <p:nvPr/>
        </p:nvSpPr>
        <p:spPr>
          <a:xfrm rot="0">
            <a:off x="1028700" y="1591391"/>
            <a:ext cx="13836795" cy="792607"/>
          </a:xfrm>
          <a:prstGeom prst="rect">
            <a:avLst/>
          </a:prstGeom>
        </p:spPr>
        <p:txBody>
          <a:bodyPr anchor="t" rtlCol="false" tIns="0" lIns="0" bIns="0" rIns="0">
            <a:spAutoFit/>
          </a:bodyPr>
          <a:lstStyle/>
          <a:p>
            <a:pPr algn="l">
              <a:lnSpc>
                <a:spcPts val="6104"/>
              </a:lnSpc>
            </a:pPr>
            <a:r>
              <a:rPr lang="en-US" sz="5600">
                <a:solidFill>
                  <a:srgbClr val="FFFFFF"/>
                </a:solidFill>
                <a:latin typeface="PT Sans 1"/>
                <a:ea typeface="PT Sans 1"/>
                <a:cs typeface="PT Sans 1"/>
                <a:sym typeface="PT Sans 1"/>
              </a:rPr>
              <a:t>Education must drive behaviour change</a:t>
            </a:r>
          </a:p>
        </p:txBody>
      </p:sp>
      <p:sp>
        <p:nvSpPr>
          <p:cNvPr name="TextBox 4" id="4"/>
          <p:cNvSpPr txBox="true"/>
          <p:nvPr/>
        </p:nvSpPr>
        <p:spPr>
          <a:xfrm rot="0">
            <a:off x="1028700" y="3548062"/>
            <a:ext cx="16113953" cy="3190875"/>
          </a:xfrm>
          <a:prstGeom prst="rect">
            <a:avLst/>
          </a:prstGeom>
        </p:spPr>
        <p:txBody>
          <a:bodyPr anchor="t" rtlCol="false" tIns="0" lIns="0" bIns="0" rIns="0">
            <a:spAutoFit/>
          </a:bodyPr>
          <a:lstStyle/>
          <a:p>
            <a:pPr algn="l">
              <a:lnSpc>
                <a:spcPts val="5040"/>
              </a:lnSpc>
            </a:pPr>
            <a:r>
              <a:rPr lang="en-US" sz="4200" b="true">
                <a:solidFill>
                  <a:srgbClr val="FFFFFF"/>
                </a:solidFill>
                <a:latin typeface="PT Sans 2 Bold"/>
                <a:ea typeface="PT Sans 2 Bold"/>
                <a:cs typeface="PT Sans 2 Bold"/>
                <a:sym typeface="PT Sans 2 Bold"/>
              </a:rPr>
              <a:t>Education must go beyond awareness to behaviour change.</a:t>
            </a:r>
          </a:p>
          <a:p>
            <a:pPr algn="l">
              <a:lnSpc>
                <a:spcPts val="5040"/>
              </a:lnSpc>
            </a:pPr>
          </a:p>
          <a:p>
            <a:pPr algn="l">
              <a:lnSpc>
                <a:spcPts val="5040"/>
              </a:lnSpc>
            </a:pPr>
            <a:r>
              <a:rPr lang="en-US" sz="4200">
                <a:solidFill>
                  <a:srgbClr val="FFFFFF"/>
                </a:solidFill>
                <a:latin typeface="PT Sans 2"/>
                <a:ea typeface="PT Sans 2"/>
                <a:cs typeface="PT Sans 2"/>
                <a:sym typeface="PT Sans 2"/>
              </a:rPr>
              <a:t>Training, campaigns and signage all seen as essential by the public. </a:t>
            </a:r>
          </a:p>
          <a:p>
            <a:pPr algn="l">
              <a:lnSpc>
                <a:spcPts val="5040"/>
              </a:lnSpc>
            </a:pPr>
          </a:p>
          <a:p>
            <a:pPr algn="l">
              <a:lnSpc>
                <a:spcPts val="5040"/>
              </a:lnSpc>
            </a:pPr>
            <a:r>
              <a:rPr lang="en-US" sz="4200">
                <a:solidFill>
                  <a:srgbClr val="FFFFFF"/>
                </a:solidFill>
                <a:latin typeface="PT Sans 2"/>
                <a:ea typeface="PT Sans 2"/>
                <a:cs typeface="PT Sans 2"/>
                <a:sym typeface="PT Sans 2"/>
              </a:rPr>
              <a:t>Awareness alone is not enough.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74520"/>
            <a:ext cx="18288000" cy="12161520"/>
          </a:xfrm>
          <a:custGeom>
            <a:avLst/>
            <a:gdLst/>
            <a:ahLst/>
            <a:cxnLst/>
            <a:rect r="r" b="b" t="t" l="l"/>
            <a:pathLst>
              <a:path h="12161520" w="18288000">
                <a:moveTo>
                  <a:pt x="0" y="0"/>
                </a:moveTo>
                <a:lnTo>
                  <a:pt x="18288000" y="0"/>
                </a:lnTo>
                <a:lnTo>
                  <a:pt x="18288000" y="12161520"/>
                </a:lnTo>
                <a:lnTo>
                  <a:pt x="0" y="1216152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1385131"/>
            <a:ext cx="13836795" cy="1333881"/>
          </a:xfrm>
          <a:prstGeom prst="rect">
            <a:avLst/>
          </a:prstGeom>
        </p:spPr>
        <p:txBody>
          <a:bodyPr anchor="t" rtlCol="false" tIns="0" lIns="0" bIns="0" rIns="0">
            <a:spAutoFit/>
          </a:bodyPr>
          <a:lstStyle/>
          <a:p>
            <a:pPr algn="l">
              <a:lnSpc>
                <a:spcPts val="5232"/>
              </a:lnSpc>
            </a:pPr>
            <a:r>
              <a:rPr lang="en-US" sz="4800" b="true">
                <a:solidFill>
                  <a:srgbClr val="FFFFFF"/>
                </a:solidFill>
                <a:latin typeface="PT Sans 1"/>
                <a:ea typeface="PT Sans 1"/>
                <a:cs typeface="PT Sans 1"/>
                <a:sym typeface="PT Sans 1"/>
              </a:rPr>
              <a:t>What methods do you think would b</a:t>
            </a:r>
            <a:r>
              <a:rPr lang="en-US" sz="4800" b="true">
                <a:solidFill>
                  <a:srgbClr val="FFFFFF"/>
                </a:solidFill>
                <a:latin typeface="PT Sans 1"/>
                <a:ea typeface="PT Sans 1"/>
                <a:cs typeface="PT Sans 1"/>
                <a:sym typeface="PT Sans 1"/>
              </a:rPr>
              <a:t>e most effective in preventing sheep worrying? (Tick all that apply)</a:t>
            </a:r>
          </a:p>
        </p:txBody>
      </p:sp>
      <p:pic>
        <p:nvPicPr>
          <p:cNvPr name="Picture 8" id="8"/>
          <p:cNvPicPr>
            <a:picLocks noChangeAspect="true"/>
          </p:cNvPicPr>
          <p:nvPr/>
        </p:nvPicPr>
        <p:blipFill>
          <a:blip r:embed="rId5"/>
          <a:stretch>
            <a:fillRect/>
          </a:stretch>
        </p:blipFill>
        <p:spPr>
          <a:xfrm rot="0">
            <a:off x="-606077" y="1451536"/>
            <a:ext cx="19617325" cy="9597083"/>
          </a:xfrm>
          <a:prstGeom prst="rect">
            <a:avLst/>
          </a:prstGeom>
        </p:spPr>
      </p:pic>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02869"/>
            <a:ext cx="18288000" cy="12161520"/>
          </a:xfrm>
          <a:custGeom>
            <a:avLst/>
            <a:gdLst/>
            <a:ahLst/>
            <a:cxnLst/>
            <a:rect r="r" b="b" t="t" l="l"/>
            <a:pathLst>
              <a:path h="12161520" w="18288000">
                <a:moveTo>
                  <a:pt x="0" y="0"/>
                </a:moveTo>
                <a:lnTo>
                  <a:pt x="18288000" y="0"/>
                </a:lnTo>
                <a:lnTo>
                  <a:pt x="18288000" y="12161520"/>
                </a:lnTo>
                <a:lnTo>
                  <a:pt x="0" y="1216152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1076325"/>
            <a:ext cx="13836795" cy="1754124"/>
          </a:xfrm>
          <a:prstGeom prst="rect">
            <a:avLst/>
          </a:prstGeom>
        </p:spPr>
        <p:txBody>
          <a:bodyPr anchor="t" rtlCol="false" tIns="0" lIns="0" bIns="0" rIns="0">
            <a:spAutoFit/>
          </a:bodyPr>
          <a:lstStyle/>
          <a:p>
            <a:pPr algn="l">
              <a:lnSpc>
                <a:spcPts val="4578"/>
              </a:lnSpc>
            </a:pPr>
            <a:r>
              <a:rPr lang="en-US" sz="4200" b="true">
                <a:solidFill>
                  <a:srgbClr val="FFFFFF"/>
                </a:solidFill>
                <a:latin typeface="PT Sans 1"/>
                <a:ea typeface="PT Sans 1"/>
                <a:cs typeface="PT Sans 1"/>
                <a:sym typeface="PT Sans 1"/>
              </a:rPr>
              <a:t>What action from farmers would encourage you to keep your dog on a l</a:t>
            </a:r>
            <a:r>
              <a:rPr lang="en-US" sz="4200" b="true">
                <a:solidFill>
                  <a:srgbClr val="FFFFFF"/>
                </a:solidFill>
                <a:latin typeface="PT Sans 1"/>
                <a:ea typeface="PT Sans 1"/>
                <a:cs typeface="PT Sans 1"/>
                <a:sym typeface="PT Sans 1"/>
              </a:rPr>
              <a:t>ead around sheep and prevent your dog accidently getting into fields with sheep?</a:t>
            </a:r>
          </a:p>
        </p:txBody>
      </p:sp>
      <p:pic>
        <p:nvPicPr>
          <p:cNvPr name="Picture 8" id="8"/>
          <p:cNvPicPr>
            <a:picLocks noChangeAspect="true"/>
          </p:cNvPicPr>
          <p:nvPr/>
        </p:nvPicPr>
        <p:blipFill>
          <a:blip r:embed="rId5"/>
          <a:stretch>
            <a:fillRect/>
          </a:stretch>
        </p:blipFill>
        <p:spPr>
          <a:xfrm rot="0">
            <a:off x="-594360" y="1606739"/>
            <a:ext cx="19476720" cy="9393510"/>
          </a:xfrm>
          <a:prstGeom prst="rect">
            <a:avLst/>
          </a:prstGeom>
        </p:spPr>
      </p:pic>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TextBox 3" id="3"/>
          <p:cNvSpPr txBox="true"/>
          <p:nvPr/>
        </p:nvSpPr>
        <p:spPr>
          <a:xfrm rot="0">
            <a:off x="1028700" y="1085850"/>
            <a:ext cx="13836795" cy="792607"/>
          </a:xfrm>
          <a:prstGeom prst="rect">
            <a:avLst/>
          </a:prstGeom>
        </p:spPr>
        <p:txBody>
          <a:bodyPr anchor="t" rtlCol="false" tIns="0" lIns="0" bIns="0" rIns="0">
            <a:spAutoFit/>
          </a:bodyPr>
          <a:lstStyle/>
          <a:p>
            <a:pPr algn="l">
              <a:lnSpc>
                <a:spcPts val="6104"/>
              </a:lnSpc>
            </a:pPr>
            <a:r>
              <a:rPr lang="en-US" sz="5600">
                <a:solidFill>
                  <a:srgbClr val="FFFFFF"/>
                </a:solidFill>
                <a:latin typeface="PT Sans 1"/>
                <a:ea typeface="PT Sans 1"/>
                <a:cs typeface="PT Sans 1"/>
                <a:sym typeface="PT Sans 1"/>
              </a:rPr>
              <a:t>Our key takeaways</a:t>
            </a:r>
          </a:p>
        </p:txBody>
      </p:sp>
      <p:sp>
        <p:nvSpPr>
          <p:cNvPr name="TextBox 4" id="4"/>
          <p:cNvSpPr txBox="true"/>
          <p:nvPr/>
        </p:nvSpPr>
        <p:spPr>
          <a:xfrm rot="0">
            <a:off x="1028700" y="2823845"/>
            <a:ext cx="16230600" cy="6434455"/>
          </a:xfrm>
          <a:prstGeom prst="rect">
            <a:avLst/>
          </a:prstGeom>
        </p:spPr>
        <p:txBody>
          <a:bodyPr anchor="t" rtlCol="false" tIns="0" lIns="0" bIns="0" rIns="0">
            <a:spAutoFit/>
          </a:bodyPr>
          <a:lstStyle/>
          <a:p>
            <a:pPr algn="l">
              <a:lnSpc>
                <a:spcPts val="3200"/>
              </a:lnSpc>
            </a:pPr>
            <a:r>
              <a:rPr lang="en-US" sz="3200" b="true">
                <a:solidFill>
                  <a:srgbClr val="FFFFFF"/>
                </a:solidFill>
                <a:latin typeface="PT Sans 2 Bold"/>
                <a:ea typeface="PT Sans 2 Bold"/>
                <a:cs typeface="PT Sans 2 Bold"/>
                <a:sym typeface="PT Sans 2 Bold"/>
              </a:rPr>
              <a:t>Collaboration is essential.</a:t>
            </a:r>
          </a:p>
          <a:p>
            <a:pPr algn="l">
              <a:lnSpc>
                <a:spcPts val="3200"/>
              </a:lnSpc>
            </a:pPr>
          </a:p>
          <a:p>
            <a:pPr algn="l">
              <a:lnSpc>
                <a:spcPts val="3200"/>
              </a:lnSpc>
            </a:pPr>
            <a:r>
              <a:rPr lang="en-US" sz="3200">
                <a:solidFill>
                  <a:srgbClr val="FFFFFF"/>
                </a:solidFill>
                <a:latin typeface="PT Sans 2"/>
                <a:ea typeface="PT Sans 2"/>
                <a:cs typeface="PT Sans 2"/>
                <a:sym typeface="PT Sans 2"/>
              </a:rPr>
              <a:t>General feeling that r</a:t>
            </a:r>
            <a:r>
              <a:rPr lang="en-US" sz="3200">
                <a:solidFill>
                  <a:srgbClr val="FFFFFF"/>
                </a:solidFill>
                <a:latin typeface="PT Sans 2"/>
                <a:ea typeface="PT Sans 2"/>
                <a:cs typeface="PT Sans 2"/>
                <a:sym typeface="PT Sans 2"/>
              </a:rPr>
              <a:t>esponsibility</a:t>
            </a:r>
            <a:r>
              <a:rPr lang="en-US" sz="3200">
                <a:solidFill>
                  <a:srgbClr val="FFFFFF"/>
                </a:solidFill>
                <a:latin typeface="PT Sans 2"/>
                <a:ea typeface="PT Sans 2"/>
                <a:cs typeface="PT Sans 2"/>
                <a:sym typeface="PT Sans 2"/>
              </a:rPr>
              <a:t> is shared - but it starts with dog owners.</a:t>
            </a:r>
          </a:p>
          <a:p>
            <a:pPr algn="l">
              <a:lnSpc>
                <a:spcPts val="3200"/>
              </a:lnSpc>
            </a:pPr>
          </a:p>
          <a:p>
            <a:pPr algn="l">
              <a:lnSpc>
                <a:spcPts val="3200"/>
              </a:lnSpc>
            </a:pPr>
            <a:r>
              <a:rPr lang="en-US" sz="3200">
                <a:solidFill>
                  <a:srgbClr val="FFFFFF"/>
                </a:solidFill>
                <a:latin typeface="PT Sans 2"/>
                <a:ea typeface="PT Sans 2"/>
                <a:cs typeface="PT Sans 2"/>
                <a:sym typeface="PT Sans 2"/>
              </a:rPr>
              <a:t>There is a strong consensus that owners must take full accountability for their dogs behaviour.</a:t>
            </a:r>
          </a:p>
          <a:p>
            <a:pPr algn="l">
              <a:lnSpc>
                <a:spcPts val="3200"/>
              </a:lnSpc>
            </a:pPr>
          </a:p>
          <a:p>
            <a:pPr algn="l">
              <a:lnSpc>
                <a:spcPts val="3200"/>
              </a:lnSpc>
            </a:pPr>
            <a:r>
              <a:rPr lang="en-US" sz="3200">
                <a:solidFill>
                  <a:srgbClr val="FFFFFF"/>
                </a:solidFill>
                <a:latin typeface="PT Sans 2"/>
                <a:ea typeface="PT Sans 2"/>
                <a:cs typeface="PT Sans 2"/>
                <a:sym typeface="PT Sans 2"/>
              </a:rPr>
              <a:t>Better communication between farmers and dog walkers is key.</a:t>
            </a:r>
          </a:p>
          <a:p>
            <a:pPr algn="l">
              <a:lnSpc>
                <a:spcPts val="3200"/>
              </a:lnSpc>
            </a:pPr>
          </a:p>
          <a:p>
            <a:pPr algn="l">
              <a:lnSpc>
                <a:spcPts val="3200"/>
              </a:lnSpc>
            </a:pPr>
            <a:r>
              <a:rPr lang="en-US" sz="3200">
                <a:solidFill>
                  <a:srgbClr val="FFFFFF"/>
                </a:solidFill>
                <a:latin typeface="PT Sans 2"/>
                <a:ea typeface="PT Sans 2"/>
                <a:cs typeface="PT Sans 2"/>
                <a:sym typeface="PT Sans 2"/>
              </a:rPr>
              <a:t>Support for clearer information about livestock presence and risks in specific areas to help dog walkers make informed decisions.</a:t>
            </a:r>
          </a:p>
          <a:p>
            <a:pPr algn="l">
              <a:lnSpc>
                <a:spcPts val="3200"/>
              </a:lnSpc>
            </a:pPr>
          </a:p>
          <a:p>
            <a:pPr algn="l">
              <a:lnSpc>
                <a:spcPts val="3200"/>
              </a:lnSpc>
            </a:pPr>
            <a:r>
              <a:rPr lang="en-US" sz="3200">
                <a:solidFill>
                  <a:srgbClr val="FFFFFF"/>
                </a:solidFill>
                <a:latin typeface="PT Sans 2"/>
                <a:ea typeface="PT Sans 2"/>
                <a:cs typeface="PT Sans 2"/>
                <a:sym typeface="PT Sans 2"/>
              </a:rPr>
              <a:t>Constructive engagement matters.</a:t>
            </a:r>
          </a:p>
          <a:p>
            <a:pPr algn="l">
              <a:lnSpc>
                <a:spcPts val="3200"/>
              </a:lnSpc>
            </a:pPr>
          </a:p>
          <a:p>
            <a:pPr algn="l">
              <a:lnSpc>
                <a:spcPts val="3200"/>
              </a:lnSpc>
            </a:pPr>
            <a:r>
              <a:rPr lang="en-US" sz="3200">
                <a:solidFill>
                  <a:srgbClr val="FFFFFF"/>
                </a:solidFill>
                <a:latin typeface="PT Sans 2"/>
                <a:ea typeface="PT Sans 2"/>
                <a:cs typeface="PT Sans 2"/>
                <a:sym typeface="PT Sans 2"/>
              </a:rPr>
              <a:t>Most interactions with farmers are neutral or positive, offering a strong foundation to build better collaboration.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37260"/>
            <a:ext cx="18288000" cy="12161520"/>
          </a:xfrm>
          <a:custGeom>
            <a:avLst/>
            <a:gdLst/>
            <a:ahLst/>
            <a:cxnLst/>
            <a:rect r="r" b="b" t="t" l="l"/>
            <a:pathLst>
              <a:path h="12161520" w="18288000">
                <a:moveTo>
                  <a:pt x="0" y="0"/>
                </a:moveTo>
                <a:lnTo>
                  <a:pt x="18288000" y="0"/>
                </a:lnTo>
                <a:lnTo>
                  <a:pt x="18288000" y="12161520"/>
                </a:lnTo>
                <a:lnTo>
                  <a:pt x="0" y="1216152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028700" y="5320395"/>
            <a:ext cx="16230600" cy="2190750"/>
          </a:xfrm>
          <a:prstGeom prst="rect">
            <a:avLst/>
          </a:prstGeom>
        </p:spPr>
        <p:txBody>
          <a:bodyPr anchor="t" rtlCol="false" tIns="0" lIns="0" bIns="0" rIns="0">
            <a:spAutoFit/>
          </a:bodyPr>
          <a:lstStyle/>
          <a:p>
            <a:pPr algn="ctr">
              <a:lnSpc>
                <a:spcPts val="8640"/>
              </a:lnSpc>
            </a:pPr>
            <a:r>
              <a:rPr lang="en-US" sz="7200">
                <a:solidFill>
                  <a:srgbClr val="FFFFFF"/>
                </a:solidFill>
                <a:latin typeface="PT Sans 1"/>
                <a:ea typeface="PT Sans 1"/>
                <a:cs typeface="PT Sans 1"/>
                <a:sym typeface="PT Sans 1"/>
              </a:rPr>
              <a:t>NSA launched a sheep worrying log on its website during the campaign in 2025</a:t>
            </a:r>
          </a:p>
        </p:txBody>
      </p:sp>
      <p:sp>
        <p:nvSpPr>
          <p:cNvPr name="Freeform 7" id="7"/>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869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028700" y="3893577"/>
            <a:ext cx="16230600" cy="3286125"/>
          </a:xfrm>
          <a:prstGeom prst="rect">
            <a:avLst/>
          </a:prstGeom>
        </p:spPr>
        <p:txBody>
          <a:bodyPr anchor="t" rtlCol="false" tIns="0" lIns="0" bIns="0" rIns="0">
            <a:spAutoFit/>
          </a:bodyPr>
          <a:lstStyle/>
          <a:p>
            <a:pPr algn="ctr">
              <a:lnSpc>
                <a:spcPts val="8640"/>
              </a:lnSpc>
            </a:pPr>
            <a:r>
              <a:rPr lang="en-US" sz="7200">
                <a:solidFill>
                  <a:srgbClr val="FFFFFF"/>
                </a:solidFill>
                <a:latin typeface="PT Sans 1"/>
                <a:ea typeface="PT Sans 1"/>
                <a:cs typeface="PT Sans 1"/>
                <a:sym typeface="PT Sans 1"/>
              </a:rPr>
              <a:t>NSA has also introduced a list of dog trainers across the UK that offer livestock avoidance courses.</a:t>
            </a:r>
          </a:p>
        </p:txBody>
      </p:sp>
      <p:sp>
        <p:nvSpPr>
          <p:cNvPr name="Freeform 7" id="7"/>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8" id="8"/>
          <p:cNvSpPr txBox="true"/>
          <p:nvPr/>
        </p:nvSpPr>
        <p:spPr>
          <a:xfrm rot="0">
            <a:off x="1028700" y="8179827"/>
            <a:ext cx="16230600" cy="847725"/>
          </a:xfrm>
          <a:prstGeom prst="rect">
            <a:avLst/>
          </a:prstGeom>
        </p:spPr>
        <p:txBody>
          <a:bodyPr anchor="t" rtlCol="false" tIns="0" lIns="0" bIns="0" rIns="0">
            <a:spAutoFit/>
          </a:bodyPr>
          <a:lstStyle/>
          <a:p>
            <a:pPr algn="ctr">
              <a:lnSpc>
                <a:spcPts val="6720"/>
              </a:lnSpc>
            </a:pPr>
            <a:r>
              <a:rPr lang="en-US" sz="5600" i="true">
                <a:solidFill>
                  <a:srgbClr val="FFFFFF"/>
                </a:solidFill>
                <a:latin typeface="PT Sans 2 Italics"/>
                <a:ea typeface="PT Sans 2 Italics"/>
                <a:cs typeface="PT Sans 2 Italics"/>
                <a:sym typeface="PT Sans 2 Italics"/>
              </a:rPr>
              <a:t>www.sheepworrying.org.uk</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0" y="-1943100"/>
            <a:ext cx="18288000" cy="12230100"/>
          </a:xfrm>
          <a:custGeom>
            <a:avLst/>
            <a:gdLst/>
            <a:ahLst/>
            <a:cxnLst/>
            <a:rect r="r" b="b" t="t" l="l"/>
            <a:pathLst>
              <a:path h="12230100" w="18288000">
                <a:moveTo>
                  <a:pt x="0" y="0"/>
                </a:moveTo>
                <a:lnTo>
                  <a:pt x="18288000" y="0"/>
                </a:lnTo>
                <a:lnTo>
                  <a:pt x="18288000" y="12230100"/>
                </a:lnTo>
                <a:lnTo>
                  <a:pt x="0" y="122301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54902"/>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1404181"/>
            <a:ext cx="13836795" cy="908621"/>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Why dog owners?</a:t>
            </a:r>
          </a:p>
        </p:txBody>
      </p:sp>
      <p:sp>
        <p:nvSpPr>
          <p:cNvPr name="TextBox 8" id="8"/>
          <p:cNvSpPr txBox="true"/>
          <p:nvPr/>
        </p:nvSpPr>
        <p:spPr>
          <a:xfrm rot="0">
            <a:off x="1028700" y="3190780"/>
            <a:ext cx="16230600" cy="5105400"/>
          </a:xfrm>
          <a:prstGeom prst="rect">
            <a:avLst/>
          </a:prstGeom>
        </p:spPr>
        <p:txBody>
          <a:bodyPr anchor="t" rtlCol="false" tIns="0" lIns="0" bIns="0" rIns="0">
            <a:spAutoFit/>
          </a:bodyPr>
          <a:lstStyle/>
          <a:p>
            <a:pPr algn="l">
              <a:lnSpc>
                <a:spcPts val="5040"/>
              </a:lnSpc>
            </a:pPr>
            <a:r>
              <a:rPr lang="en-US" sz="4200">
                <a:solidFill>
                  <a:srgbClr val="FFFFFF"/>
                </a:solidFill>
                <a:latin typeface="PT Sans 2"/>
                <a:ea typeface="PT Sans 2"/>
                <a:cs typeface="PT Sans 2"/>
                <a:sym typeface="PT Sans 2"/>
              </a:rPr>
              <a:t>Sheep worrying occurs when a dog(s) chases and/or physically attacks sheep causing significant stress and subsequent problems, including miscarriage of lambs, physical injury and sadly in many cases, death of the animals affected.</a:t>
            </a:r>
          </a:p>
          <a:p>
            <a:pPr algn="l">
              <a:lnSpc>
                <a:spcPts val="5040"/>
              </a:lnSpc>
            </a:pPr>
          </a:p>
          <a:p>
            <a:pPr algn="l">
              <a:lnSpc>
                <a:spcPts val="5040"/>
              </a:lnSpc>
            </a:pPr>
            <a:r>
              <a:rPr lang="en-US" sz="4200">
                <a:solidFill>
                  <a:srgbClr val="FFFFFF"/>
                </a:solidFill>
                <a:latin typeface="PT Sans 2"/>
                <a:ea typeface="PT Sans 2"/>
                <a:cs typeface="PT Sans 2"/>
                <a:sym typeface="PT Sans 2"/>
              </a:rPr>
              <a:t>To continue to raise awareness of these incidents and find ways of improving education, guidance and cooperation, NSA invited dog owners from across the UK to contribute to the survey.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TextBox 2" id="2"/>
          <p:cNvSpPr txBox="true"/>
          <p:nvPr/>
        </p:nvSpPr>
        <p:spPr>
          <a:xfrm rot="0">
            <a:off x="1028700" y="1404181"/>
            <a:ext cx="13836795" cy="908621"/>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Headline messages</a:t>
            </a:r>
          </a:p>
        </p:txBody>
      </p:sp>
      <p:sp>
        <p:nvSpPr>
          <p:cNvPr name="TextBox 3" id="3"/>
          <p:cNvSpPr txBox="true"/>
          <p:nvPr/>
        </p:nvSpPr>
        <p:spPr>
          <a:xfrm rot="0">
            <a:off x="1028700" y="3190780"/>
            <a:ext cx="16230600" cy="5791200"/>
          </a:xfrm>
          <a:prstGeom prst="rect">
            <a:avLst/>
          </a:prstGeom>
        </p:spPr>
        <p:txBody>
          <a:bodyPr anchor="t" rtlCol="false" tIns="0" lIns="0" bIns="0" rIns="0">
            <a:spAutoFit/>
          </a:bodyPr>
          <a:lstStyle/>
          <a:p>
            <a:pPr algn="l" marL="1036320" indent="-518160" lvl="1">
              <a:lnSpc>
                <a:spcPts val="5759"/>
              </a:lnSpc>
              <a:buFont typeface="Arial"/>
              <a:buChar char="•"/>
            </a:pPr>
            <a:r>
              <a:rPr lang="en-US" sz="4800">
                <a:solidFill>
                  <a:srgbClr val="FFFFFF"/>
                </a:solidFill>
                <a:latin typeface="PT Sans 2"/>
                <a:ea typeface="PT Sans 2"/>
                <a:cs typeface="PT Sans 2"/>
                <a:sym typeface="PT Sans 2"/>
              </a:rPr>
              <a:t>Sheep worrying is widely recognised but not fully understood.</a:t>
            </a:r>
          </a:p>
          <a:p>
            <a:pPr algn="l">
              <a:lnSpc>
                <a:spcPts val="5759"/>
              </a:lnSpc>
            </a:pPr>
          </a:p>
          <a:p>
            <a:pPr algn="l" marL="1036320" indent="-518160" lvl="1">
              <a:lnSpc>
                <a:spcPts val="5759"/>
              </a:lnSpc>
              <a:buFont typeface="Arial"/>
              <a:buChar char="•"/>
            </a:pPr>
            <a:r>
              <a:rPr lang="en-US" sz="4800">
                <a:solidFill>
                  <a:srgbClr val="FFFFFF"/>
                </a:solidFill>
                <a:latin typeface="PT Sans 2"/>
                <a:ea typeface="PT Sans 2"/>
                <a:cs typeface="PT Sans 2"/>
                <a:sym typeface="PT Sans 2"/>
              </a:rPr>
              <a:t>Dog walking near sheep is routine and high-risk.</a:t>
            </a:r>
          </a:p>
          <a:p>
            <a:pPr algn="l">
              <a:lnSpc>
                <a:spcPts val="5759"/>
              </a:lnSpc>
            </a:pPr>
          </a:p>
          <a:p>
            <a:pPr algn="l" marL="1036320" indent="-518160" lvl="1">
              <a:lnSpc>
                <a:spcPts val="5759"/>
              </a:lnSpc>
              <a:buFont typeface="Arial"/>
              <a:buChar char="•"/>
            </a:pPr>
            <a:r>
              <a:rPr lang="en-US" sz="4800">
                <a:solidFill>
                  <a:srgbClr val="FFFFFF"/>
                </a:solidFill>
                <a:latin typeface="PT Sans 2"/>
                <a:ea typeface="PT Sans 2"/>
                <a:cs typeface="PT Sans 2"/>
                <a:sym typeface="PT Sans 2"/>
              </a:rPr>
              <a:t>“Under control” is a grey area putting sheep at risk.</a:t>
            </a:r>
          </a:p>
          <a:p>
            <a:pPr algn="l">
              <a:lnSpc>
                <a:spcPts val="5759"/>
              </a:lnSpc>
            </a:pPr>
          </a:p>
          <a:p>
            <a:pPr algn="l" marL="1036320" indent="-518160" lvl="1">
              <a:lnSpc>
                <a:spcPts val="5759"/>
              </a:lnSpc>
              <a:buFont typeface="Arial"/>
              <a:buChar char="•"/>
            </a:pPr>
            <a:r>
              <a:rPr lang="en-US" sz="4800">
                <a:solidFill>
                  <a:srgbClr val="FFFFFF"/>
                </a:solidFill>
                <a:latin typeface="PT Sans 2"/>
                <a:ea typeface="PT Sans 2"/>
                <a:cs typeface="PT Sans 2"/>
                <a:sym typeface="PT Sans 2"/>
              </a:rPr>
              <a:t>Awareness of penalties is high - but gaps remain.</a:t>
            </a:r>
          </a:p>
        </p:txBody>
      </p:sp>
      <p:sp>
        <p:nvSpPr>
          <p:cNvPr name="Freeform 4" id="4"/>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7710" y="-2303023"/>
            <a:ext cx="19396394" cy="12590023"/>
          </a:xfrm>
          <a:custGeom>
            <a:avLst/>
            <a:gdLst/>
            <a:ahLst/>
            <a:cxnLst/>
            <a:rect r="r" b="b" t="t" l="l"/>
            <a:pathLst>
              <a:path h="12590023" w="19396394">
                <a:moveTo>
                  <a:pt x="0" y="0"/>
                </a:moveTo>
                <a:lnTo>
                  <a:pt x="19396394" y="0"/>
                </a:lnTo>
                <a:lnTo>
                  <a:pt x="19396394" y="12590023"/>
                </a:lnTo>
                <a:lnTo>
                  <a:pt x="0" y="12590023"/>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Freeform 7" id="7"/>
          <p:cNvSpPr/>
          <p:nvPr/>
        </p:nvSpPr>
        <p:spPr>
          <a:xfrm flipH="false" flipV="false" rot="0">
            <a:off x="1954760" y="4243289"/>
            <a:ext cx="14378481" cy="5015011"/>
          </a:xfrm>
          <a:custGeom>
            <a:avLst/>
            <a:gdLst/>
            <a:ahLst/>
            <a:cxnLst/>
            <a:rect r="r" b="b" t="t" l="l"/>
            <a:pathLst>
              <a:path h="5015011" w="14378481">
                <a:moveTo>
                  <a:pt x="0" y="0"/>
                </a:moveTo>
                <a:lnTo>
                  <a:pt x="14378480" y="0"/>
                </a:lnTo>
                <a:lnTo>
                  <a:pt x="14378480" y="5015011"/>
                </a:lnTo>
                <a:lnTo>
                  <a:pt x="0" y="5015011"/>
                </a:lnTo>
                <a:lnTo>
                  <a:pt x="0" y="0"/>
                </a:lnTo>
                <a:close/>
              </a:path>
            </a:pathLst>
          </a:custGeom>
          <a:blipFill>
            <a:blip r:embed="rId5"/>
            <a:stretch>
              <a:fillRect l="-3138" t="-31191" r="-2745" b="-13133"/>
            </a:stretch>
          </a:blipFill>
        </p:spPr>
      </p:sp>
      <p:sp>
        <p:nvSpPr>
          <p:cNvPr name="TextBox 8" id="8"/>
          <p:cNvSpPr txBox="true"/>
          <p:nvPr/>
        </p:nvSpPr>
        <p:spPr>
          <a:xfrm rot="0">
            <a:off x="1028700" y="1591391"/>
            <a:ext cx="13836795" cy="792607"/>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What</a:t>
            </a:r>
            <a:r>
              <a:rPr lang="en-US" sz="5600" b="true">
                <a:solidFill>
                  <a:srgbClr val="FFFFFF"/>
                </a:solidFill>
                <a:latin typeface="PT Sans 1"/>
                <a:ea typeface="PT Sans 1"/>
                <a:cs typeface="PT Sans 1"/>
                <a:sym typeface="PT Sans 1"/>
              </a:rPr>
              <a:t> best describes where you live: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98431" y="-1442850"/>
            <a:ext cx="21023417" cy="14033131"/>
          </a:xfrm>
          <a:custGeom>
            <a:avLst/>
            <a:gdLst/>
            <a:ahLst/>
            <a:cxnLst/>
            <a:rect r="r" b="b" t="t" l="l"/>
            <a:pathLst>
              <a:path h="14033131" w="21023417">
                <a:moveTo>
                  <a:pt x="0" y="0"/>
                </a:moveTo>
                <a:lnTo>
                  <a:pt x="21023418" y="0"/>
                </a:lnTo>
                <a:lnTo>
                  <a:pt x="21023418" y="14033131"/>
                </a:lnTo>
                <a:lnTo>
                  <a:pt x="0" y="14033131"/>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pic>
        <p:nvPicPr>
          <p:cNvPr name="Picture 7" id="7"/>
          <p:cNvPicPr>
            <a:picLocks noChangeAspect="true"/>
          </p:cNvPicPr>
          <p:nvPr/>
        </p:nvPicPr>
        <p:blipFill>
          <a:blip r:embed="rId5"/>
          <a:stretch>
            <a:fillRect/>
          </a:stretch>
        </p:blipFill>
        <p:spPr>
          <a:xfrm rot="0">
            <a:off x="7017183" y="1435620"/>
            <a:ext cx="11158981" cy="8752595"/>
          </a:xfrm>
          <a:prstGeom prst="rect">
            <a:avLst/>
          </a:prstGeom>
        </p:spPr>
      </p:pic>
      <p:sp>
        <p:nvSpPr>
          <p:cNvPr name="TextBox 8" id="8"/>
          <p:cNvSpPr txBox="true"/>
          <p:nvPr/>
        </p:nvSpPr>
        <p:spPr>
          <a:xfrm rot="0">
            <a:off x="1028700" y="1085850"/>
            <a:ext cx="13836795" cy="1564132"/>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How</a:t>
            </a:r>
            <a:r>
              <a:rPr lang="en-US" sz="5600" b="true">
                <a:solidFill>
                  <a:srgbClr val="FFFFFF"/>
                </a:solidFill>
                <a:latin typeface="PT Sans 1"/>
                <a:ea typeface="PT Sans 1"/>
                <a:cs typeface="PT Sans 1"/>
                <a:sym typeface="PT Sans 1"/>
              </a:rPr>
              <a:t> often do you walk your dog(s) in the countryside or near farmland?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560401"/>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sp>
        <p:nvSpPr>
          <p:cNvPr name="Freeform 3" id="3"/>
          <p:cNvSpPr/>
          <p:nvPr/>
        </p:nvSpPr>
        <p:spPr>
          <a:xfrm flipH="false" flipV="false" rot="0">
            <a:off x="10825818" y="0"/>
            <a:ext cx="4475067" cy="10287000"/>
          </a:xfrm>
          <a:custGeom>
            <a:avLst/>
            <a:gdLst/>
            <a:ahLst/>
            <a:cxnLst/>
            <a:rect r="r" b="b" t="t" l="l"/>
            <a:pathLst>
              <a:path h="10287000" w="4475067">
                <a:moveTo>
                  <a:pt x="0" y="0"/>
                </a:moveTo>
                <a:lnTo>
                  <a:pt x="4475067" y="0"/>
                </a:lnTo>
                <a:lnTo>
                  <a:pt x="4475067" y="10287000"/>
                </a:lnTo>
                <a:lnTo>
                  <a:pt x="0" y="10287000"/>
                </a:lnTo>
                <a:lnTo>
                  <a:pt x="0" y="0"/>
                </a:lnTo>
                <a:close/>
              </a:path>
            </a:pathLst>
          </a:custGeom>
          <a:blipFill>
            <a:blip r:embed="rId4"/>
            <a:stretch>
              <a:fillRect l="0" t="0" r="-72405" b="0"/>
            </a:stretch>
          </a:blipFill>
        </p:spPr>
      </p:sp>
      <p:grpSp>
        <p:nvGrpSpPr>
          <p:cNvPr name="Group 4" id="4"/>
          <p:cNvGrpSpPr/>
          <p:nvPr/>
        </p:nvGrpSpPr>
        <p:grpSpPr>
          <a:xfrm rot="0">
            <a:off x="0" y="0"/>
            <a:ext cx="18288000" cy="10287000"/>
            <a:chOff x="0" y="0"/>
            <a:chExt cx="4816593" cy="2709333"/>
          </a:xfrm>
        </p:grpSpPr>
        <p:sp>
          <p:nvSpPr>
            <p:cNvPr name="Freeform 5" id="5"/>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48627"/>
              </a:srgbClr>
            </a:solidFill>
          </p:spPr>
        </p:sp>
        <p:sp>
          <p:nvSpPr>
            <p:cNvPr name="TextBox 6" id="6"/>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5"/>
            <a:stretch>
              <a:fillRect l="-31615" t="-46381" r="-23901" b="-53677"/>
            </a:stretch>
          </a:blipFill>
        </p:spPr>
      </p:sp>
      <p:pic>
        <p:nvPicPr>
          <p:cNvPr name="Picture 8" id="8"/>
          <p:cNvPicPr>
            <a:picLocks noChangeAspect="true"/>
          </p:cNvPicPr>
          <p:nvPr/>
        </p:nvPicPr>
        <p:blipFill>
          <a:blip r:embed="rId6"/>
          <a:stretch>
            <a:fillRect/>
          </a:stretch>
        </p:blipFill>
        <p:spPr>
          <a:xfrm rot="0">
            <a:off x="1987004" y="1775355"/>
            <a:ext cx="9459007" cy="7886380"/>
          </a:xfrm>
          <a:prstGeom prst="rect">
            <a:avLst/>
          </a:prstGeom>
        </p:spPr>
      </p:pic>
      <p:sp>
        <p:nvSpPr>
          <p:cNvPr name="TextBox 9" id="9"/>
          <p:cNvSpPr txBox="true"/>
          <p:nvPr/>
        </p:nvSpPr>
        <p:spPr>
          <a:xfrm rot="0">
            <a:off x="1028700" y="1085850"/>
            <a:ext cx="13836795" cy="1564132"/>
          </a:xfrm>
          <a:prstGeom prst="rect">
            <a:avLst/>
          </a:prstGeom>
        </p:spPr>
        <p:txBody>
          <a:bodyPr anchor="t" rtlCol="false" tIns="0" lIns="0" bIns="0" rIns="0">
            <a:spAutoFit/>
          </a:bodyPr>
          <a:lstStyle/>
          <a:p>
            <a:pPr algn="l">
              <a:lnSpc>
                <a:spcPts val="6104"/>
              </a:lnSpc>
            </a:pPr>
            <a:r>
              <a:rPr lang="en-US" sz="5600" b="true">
                <a:solidFill>
                  <a:srgbClr val="FFFFFF"/>
                </a:solidFill>
                <a:latin typeface="PT Sans 1"/>
                <a:ea typeface="PT Sans 1"/>
                <a:cs typeface="PT Sans 1"/>
                <a:sym typeface="PT Sans 1"/>
              </a:rPr>
              <a:t>How</a:t>
            </a:r>
            <a:r>
              <a:rPr lang="en-US" sz="5600" b="true">
                <a:solidFill>
                  <a:srgbClr val="FFFFFF"/>
                </a:solidFill>
                <a:latin typeface="PT Sans 1"/>
                <a:ea typeface="PT Sans 1"/>
                <a:cs typeface="PT Sans 1"/>
                <a:sym typeface="PT Sans 1"/>
              </a:rPr>
              <a:t> often do you encounter sheep during walks?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0" y="-1801998"/>
            <a:ext cx="18507215" cy="12330432"/>
          </a:xfrm>
          <a:custGeom>
            <a:avLst/>
            <a:gdLst/>
            <a:ahLst/>
            <a:cxnLst/>
            <a:rect r="r" b="b" t="t" l="l"/>
            <a:pathLst>
              <a:path h="12330432" w="18507215">
                <a:moveTo>
                  <a:pt x="0" y="0"/>
                </a:moveTo>
                <a:lnTo>
                  <a:pt x="18507215" y="0"/>
                </a:lnTo>
                <a:lnTo>
                  <a:pt x="18507215" y="12330432"/>
                </a:lnTo>
                <a:lnTo>
                  <a:pt x="0" y="12330432"/>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55A5">
                <a:alpha val="54902"/>
              </a:srgbClr>
            </a:solidFill>
          </p:spPr>
        </p:sp>
        <p:sp>
          <p:nvSpPr>
            <p:cNvPr name="TextBox 5" id="5"/>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4"/>
            <a:stretch>
              <a:fillRect l="-31615" t="-46381" r="-23901" b="-53677"/>
            </a:stretch>
          </a:blipFill>
        </p:spPr>
      </p:sp>
      <p:sp>
        <p:nvSpPr>
          <p:cNvPr name="TextBox 7" id="7"/>
          <p:cNvSpPr txBox="true"/>
          <p:nvPr/>
        </p:nvSpPr>
        <p:spPr>
          <a:xfrm rot="0">
            <a:off x="1028700" y="3862432"/>
            <a:ext cx="16230600" cy="3619500"/>
          </a:xfrm>
          <a:prstGeom prst="rect">
            <a:avLst/>
          </a:prstGeom>
        </p:spPr>
        <p:txBody>
          <a:bodyPr anchor="t" rtlCol="false" tIns="0" lIns="0" bIns="0" rIns="0">
            <a:spAutoFit/>
          </a:bodyPr>
          <a:lstStyle/>
          <a:p>
            <a:pPr algn="l">
              <a:lnSpc>
                <a:spcPts val="5759"/>
              </a:lnSpc>
            </a:pPr>
            <a:r>
              <a:rPr lang="en-US" sz="4800">
                <a:solidFill>
                  <a:srgbClr val="FFFFFF"/>
                </a:solidFill>
                <a:latin typeface="PT Sans 2"/>
                <a:ea typeface="PT Sans 2"/>
                <a:cs typeface="PT Sans 2"/>
                <a:sym typeface="PT Sans 2"/>
              </a:rPr>
              <a:t>Near</a:t>
            </a:r>
            <a:r>
              <a:rPr lang="en-US" sz="4800">
                <a:solidFill>
                  <a:srgbClr val="FFFFFF"/>
                </a:solidFill>
                <a:latin typeface="PT Sans 2"/>
                <a:ea typeface="PT Sans 2"/>
                <a:cs typeface="PT Sans 2"/>
                <a:sym typeface="PT Sans 2"/>
              </a:rPr>
              <a:t>ly 9 in 10 (85%) live within 2 miles of grazing livestock. </a:t>
            </a:r>
          </a:p>
          <a:p>
            <a:pPr algn="l">
              <a:lnSpc>
                <a:spcPts val="5759"/>
              </a:lnSpc>
            </a:pPr>
          </a:p>
          <a:p>
            <a:pPr algn="l">
              <a:lnSpc>
                <a:spcPts val="5759"/>
              </a:lnSpc>
            </a:pPr>
            <a:r>
              <a:rPr lang="en-US" sz="4800">
                <a:solidFill>
                  <a:srgbClr val="FFFFFF"/>
                </a:solidFill>
                <a:latin typeface="PT Sans 2"/>
                <a:ea typeface="PT Sans 2"/>
                <a:cs typeface="PT Sans 2"/>
                <a:sym typeface="PT Sans 2"/>
              </a:rPr>
              <a:t>Most regularly w</a:t>
            </a:r>
            <a:r>
              <a:rPr lang="en-US" sz="4800">
                <a:solidFill>
                  <a:srgbClr val="FFFFFF"/>
                </a:solidFill>
                <a:latin typeface="PT Sans 2"/>
                <a:ea typeface="PT Sans 2"/>
                <a:cs typeface="PT Sans 2"/>
                <a:sym typeface="PT Sans 2"/>
              </a:rPr>
              <a:t>alk on farmland.</a:t>
            </a:r>
          </a:p>
          <a:p>
            <a:pPr algn="l">
              <a:lnSpc>
                <a:spcPts val="5759"/>
              </a:lnSpc>
            </a:pPr>
          </a:p>
          <a:p>
            <a:pPr algn="l">
              <a:lnSpc>
                <a:spcPts val="5759"/>
              </a:lnSpc>
            </a:pPr>
            <a:r>
              <a:rPr lang="en-US" sz="4800">
                <a:solidFill>
                  <a:srgbClr val="FFFFFF"/>
                </a:solidFill>
                <a:latin typeface="PT Sans 2"/>
                <a:ea typeface="PT Sans 2"/>
                <a:cs typeface="PT Sans 2"/>
                <a:sym typeface="PT Sans 2"/>
              </a:rPr>
              <a:t>This everyday behaviour creates a frequent risk exposure.</a:t>
            </a:r>
          </a:p>
        </p:txBody>
      </p:sp>
      <p:sp>
        <p:nvSpPr>
          <p:cNvPr name="TextBox 8" id="8"/>
          <p:cNvSpPr txBox="true"/>
          <p:nvPr/>
        </p:nvSpPr>
        <p:spPr>
          <a:xfrm rot="0">
            <a:off x="1028700" y="1095375"/>
            <a:ext cx="13836795" cy="1794446"/>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D</a:t>
            </a:r>
            <a:r>
              <a:rPr lang="en-US" sz="6404" b="true">
                <a:solidFill>
                  <a:srgbClr val="FFFFFF"/>
                </a:solidFill>
                <a:latin typeface="PT Sans 1"/>
                <a:ea typeface="PT Sans 1"/>
                <a:cs typeface="PT Sans 1"/>
                <a:sym typeface="PT Sans 1"/>
              </a:rPr>
              <a:t>og walking near sheep is routine and high-risk.</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55A5"/>
        </a:solidFill>
      </p:bgPr>
    </p:bg>
    <p:spTree>
      <p:nvGrpSpPr>
        <p:cNvPr id="1" name=""/>
        <p:cNvGrpSpPr/>
        <p:nvPr/>
      </p:nvGrpSpPr>
      <p:grpSpPr>
        <a:xfrm>
          <a:off x="0" y="0"/>
          <a:ext cx="0" cy="0"/>
          <a:chOff x="0" y="0"/>
          <a:chExt cx="0" cy="0"/>
        </a:xfrm>
      </p:grpSpPr>
      <p:sp>
        <p:nvSpPr>
          <p:cNvPr name="Freeform 2" id="2"/>
          <p:cNvSpPr/>
          <p:nvPr/>
        </p:nvSpPr>
        <p:spPr>
          <a:xfrm flipH="false" flipV="false" rot="0">
            <a:off x="14865495" y="1028700"/>
            <a:ext cx="2393805" cy="1860838"/>
          </a:xfrm>
          <a:custGeom>
            <a:avLst/>
            <a:gdLst/>
            <a:ahLst/>
            <a:cxnLst/>
            <a:rect r="r" b="b" t="t" l="l"/>
            <a:pathLst>
              <a:path h="1860838" w="2393805">
                <a:moveTo>
                  <a:pt x="0" y="0"/>
                </a:moveTo>
                <a:lnTo>
                  <a:pt x="2393805" y="0"/>
                </a:lnTo>
                <a:lnTo>
                  <a:pt x="2393805" y="1860838"/>
                </a:lnTo>
                <a:lnTo>
                  <a:pt x="0" y="1860838"/>
                </a:lnTo>
                <a:lnTo>
                  <a:pt x="0" y="0"/>
                </a:lnTo>
                <a:close/>
              </a:path>
            </a:pathLst>
          </a:custGeom>
          <a:blipFill>
            <a:blip r:embed="rId3"/>
            <a:stretch>
              <a:fillRect l="-31615" t="-46381" r="-23901" b="-53677"/>
            </a:stretch>
          </a:blipFill>
        </p:spPr>
      </p:sp>
      <p:sp>
        <p:nvSpPr>
          <p:cNvPr name="TextBox 3" id="3"/>
          <p:cNvSpPr txBox="true"/>
          <p:nvPr/>
        </p:nvSpPr>
        <p:spPr>
          <a:xfrm rot="0">
            <a:off x="1028700" y="1404181"/>
            <a:ext cx="13836795" cy="908621"/>
          </a:xfrm>
          <a:prstGeom prst="rect">
            <a:avLst/>
          </a:prstGeom>
        </p:spPr>
        <p:txBody>
          <a:bodyPr anchor="t" rtlCol="false" tIns="0" lIns="0" bIns="0" rIns="0">
            <a:spAutoFit/>
          </a:bodyPr>
          <a:lstStyle/>
          <a:p>
            <a:pPr algn="l">
              <a:lnSpc>
                <a:spcPts val="6980"/>
              </a:lnSpc>
            </a:pPr>
            <a:r>
              <a:rPr lang="en-US" sz="6404" b="true">
                <a:solidFill>
                  <a:srgbClr val="FFFFFF"/>
                </a:solidFill>
                <a:latin typeface="PT Sans 1"/>
                <a:ea typeface="PT Sans 1"/>
                <a:cs typeface="PT Sans 1"/>
                <a:sym typeface="PT Sans 1"/>
              </a:rPr>
              <a:t>B</a:t>
            </a:r>
            <a:r>
              <a:rPr lang="en-US" sz="6404" b="true">
                <a:solidFill>
                  <a:srgbClr val="FFFFFF"/>
                </a:solidFill>
                <a:latin typeface="PT Sans 1"/>
                <a:ea typeface="PT Sans 1"/>
                <a:cs typeface="PT Sans 1"/>
                <a:sym typeface="PT Sans 1"/>
              </a:rPr>
              <a:t>ehaviour and risk</a:t>
            </a:r>
          </a:p>
        </p:txBody>
      </p:sp>
      <p:sp>
        <p:nvSpPr>
          <p:cNvPr name="TextBox 4" id="4"/>
          <p:cNvSpPr txBox="true"/>
          <p:nvPr/>
        </p:nvSpPr>
        <p:spPr>
          <a:xfrm rot="0">
            <a:off x="1028700" y="2889538"/>
            <a:ext cx="16230600" cy="6381750"/>
          </a:xfrm>
          <a:prstGeom prst="rect">
            <a:avLst/>
          </a:prstGeom>
        </p:spPr>
        <p:txBody>
          <a:bodyPr anchor="t" rtlCol="false" tIns="0" lIns="0" bIns="0" rIns="0">
            <a:spAutoFit/>
          </a:bodyPr>
          <a:lstStyle/>
          <a:p>
            <a:pPr algn="l">
              <a:lnSpc>
                <a:spcPts val="5040"/>
              </a:lnSpc>
            </a:pPr>
            <a:r>
              <a:rPr lang="en-US" sz="4200" b="true">
                <a:solidFill>
                  <a:srgbClr val="FFFFFF"/>
                </a:solidFill>
                <a:latin typeface="PT Sans 2 Bold"/>
                <a:ea typeface="PT Sans 2 Bold"/>
                <a:cs typeface="PT Sans 2 Bold"/>
                <a:sym typeface="PT Sans 2 Bold"/>
              </a:rPr>
              <a:t>1 in 8 dog owners report involvement in</a:t>
            </a:r>
            <a:r>
              <a:rPr lang="en-US" b="true" sz="4200">
                <a:solidFill>
                  <a:srgbClr val="FFFFFF"/>
                </a:solidFill>
                <a:latin typeface="PT Sans 2 Bold"/>
                <a:ea typeface="PT Sans 2 Bold"/>
                <a:cs typeface="PT Sans 2 Bold"/>
                <a:sym typeface="PT Sans 2 Bold"/>
              </a:rPr>
              <a:t> a sheep worrying incident.</a:t>
            </a:r>
          </a:p>
          <a:p>
            <a:pPr algn="l">
              <a:lnSpc>
                <a:spcPts val="5040"/>
              </a:lnSpc>
            </a:pPr>
            <a:r>
              <a:rPr lang="en-US" sz="4200">
                <a:solidFill>
                  <a:srgbClr val="FFFFFF"/>
                </a:solidFill>
                <a:latin typeface="PT Sans 2"/>
                <a:ea typeface="PT Sans 2"/>
                <a:cs typeface="PT Sans 2"/>
                <a:sym typeface="PT Sans 2"/>
              </a:rPr>
              <a:t>Real-world impact is significant and not rare. </a:t>
            </a:r>
          </a:p>
          <a:p>
            <a:pPr algn="l">
              <a:lnSpc>
                <a:spcPts val="5040"/>
              </a:lnSpc>
            </a:pPr>
          </a:p>
          <a:p>
            <a:pPr algn="l">
              <a:lnSpc>
                <a:spcPts val="5040"/>
              </a:lnSpc>
            </a:pPr>
            <a:r>
              <a:rPr lang="en-US" b="true" sz="4200">
                <a:solidFill>
                  <a:srgbClr val="FFFFFF"/>
                </a:solidFill>
                <a:latin typeface="PT Sans 2 Bold"/>
                <a:ea typeface="PT Sans 2 Bold"/>
                <a:cs typeface="PT Sans 2 Bold"/>
                <a:sym typeface="PT Sans 2 Bold"/>
              </a:rPr>
              <a:t>Most owners say they would act responsibly, but not all do.</a:t>
            </a:r>
          </a:p>
          <a:p>
            <a:pPr algn="l">
              <a:lnSpc>
                <a:spcPts val="5040"/>
              </a:lnSpc>
            </a:pPr>
            <a:r>
              <a:rPr lang="en-US" sz="4200">
                <a:solidFill>
                  <a:srgbClr val="FFFFFF"/>
                </a:solidFill>
                <a:latin typeface="PT Sans 2"/>
                <a:ea typeface="PT Sans 2"/>
                <a:cs typeface="PT Sans 2"/>
                <a:sym typeface="PT Sans 2"/>
              </a:rPr>
              <a:t>79% would use a lead when seeing sheep, leaving a critical minority (1 in five) at risk of incidents. </a:t>
            </a:r>
          </a:p>
          <a:p>
            <a:pPr algn="l">
              <a:lnSpc>
                <a:spcPts val="5040"/>
              </a:lnSpc>
            </a:pPr>
          </a:p>
          <a:p>
            <a:pPr algn="l">
              <a:lnSpc>
                <a:spcPts val="5040"/>
              </a:lnSpc>
            </a:pPr>
            <a:r>
              <a:rPr lang="en-US" b="true" sz="4200">
                <a:solidFill>
                  <a:srgbClr val="FFFFFF"/>
                </a:solidFill>
                <a:latin typeface="PT Sans 2 Bold"/>
                <a:ea typeface="PT Sans 2 Bold"/>
                <a:cs typeface="PT Sans 2 Bold"/>
                <a:sym typeface="PT Sans 2 Bold"/>
              </a:rPr>
              <a:t>Dog escapes are a hidden threat.</a:t>
            </a:r>
          </a:p>
          <a:p>
            <a:pPr algn="l">
              <a:lnSpc>
                <a:spcPts val="5040"/>
              </a:lnSpc>
            </a:pPr>
            <a:r>
              <a:rPr lang="en-US" sz="4200">
                <a:solidFill>
                  <a:srgbClr val="FFFFFF"/>
                </a:solidFill>
                <a:latin typeface="PT Sans 2"/>
                <a:ea typeface="PT Sans 2"/>
                <a:cs typeface="PT Sans 2"/>
                <a:sym typeface="PT Sans 2"/>
              </a:rPr>
              <a:t>16% have experienced dogs escaping gardens, creating an uncontrolled, unpredictable risk to livestock.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DAHExRkyhQM</dc:identifier>
  <dcterms:modified xsi:type="dcterms:W3CDTF">2011-08-01T06:04:30Z</dcterms:modified>
  <cp:revision>1</cp:revision>
  <dc:title>SWBD awareness campaign 2026</dc:title>
</cp:coreProperties>
</file>