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95" r:id="rId6"/>
    <p:sldId id="312" r:id="rId7"/>
    <p:sldId id="305" r:id="rId8"/>
    <p:sldId id="303" r:id="rId9"/>
    <p:sldId id="297" r:id="rId10"/>
    <p:sldId id="307" r:id="rId11"/>
    <p:sldId id="311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Priestley" userId="4340883f-e185-4e44-b51b-c5668945aa18" providerId="ADAL" clId="{90530380-1ABD-4B49-88FB-ED988F176254}"/>
    <pc:docChg chg="custSel modSld sldOrd">
      <pc:chgData name="Michael Priestley" userId="4340883f-e185-4e44-b51b-c5668945aa18" providerId="ADAL" clId="{90530380-1ABD-4B49-88FB-ED988F176254}" dt="2026-03-02T14:41:59.444" v="503" actId="20577"/>
      <pc:docMkLst>
        <pc:docMk/>
      </pc:docMkLst>
      <pc:sldChg chg="modSp mod ord">
        <pc:chgData name="Michael Priestley" userId="4340883f-e185-4e44-b51b-c5668945aa18" providerId="ADAL" clId="{90530380-1ABD-4B49-88FB-ED988F176254}" dt="2026-03-02T14:27:16.417" v="501" actId="27636"/>
        <pc:sldMkLst>
          <pc:docMk/>
          <pc:sldMk cId="1480873115" sldId="303"/>
        </pc:sldMkLst>
        <pc:spChg chg="mod">
          <ac:chgData name="Michael Priestley" userId="4340883f-e185-4e44-b51b-c5668945aa18" providerId="ADAL" clId="{90530380-1ABD-4B49-88FB-ED988F176254}" dt="2026-03-02T14:27:16.417" v="501" actId="27636"/>
          <ac:spMkLst>
            <pc:docMk/>
            <pc:sldMk cId="1480873115" sldId="303"/>
            <ac:spMk id="3" creationId="{F5D7C732-3E26-4E0D-923F-76D8AF486ECC}"/>
          </ac:spMkLst>
        </pc:spChg>
        <pc:spChg chg="mod">
          <ac:chgData name="Michael Priestley" userId="4340883f-e185-4e44-b51b-c5668945aa18" providerId="ADAL" clId="{90530380-1ABD-4B49-88FB-ED988F176254}" dt="2026-03-02T14:23:54.160" v="20" actId="20577"/>
          <ac:spMkLst>
            <pc:docMk/>
            <pc:sldMk cId="1480873115" sldId="303"/>
            <ac:spMk id="4" creationId="{789A60FE-6BF1-1D7E-5A7E-FD8F0116EA2B}"/>
          </ac:spMkLst>
        </pc:spChg>
      </pc:sldChg>
      <pc:sldChg chg="modSp mod">
        <pc:chgData name="Michael Priestley" userId="4340883f-e185-4e44-b51b-c5668945aa18" providerId="ADAL" clId="{90530380-1ABD-4B49-88FB-ED988F176254}" dt="2026-03-02T14:41:59.444" v="503" actId="20577"/>
        <pc:sldMkLst>
          <pc:docMk/>
          <pc:sldMk cId="3086027263" sldId="305"/>
        </pc:sldMkLst>
        <pc:spChg chg="mod">
          <ac:chgData name="Michael Priestley" userId="4340883f-e185-4e44-b51b-c5668945aa18" providerId="ADAL" clId="{90530380-1ABD-4B49-88FB-ED988F176254}" dt="2026-03-02T14:41:59.444" v="503" actId="20577"/>
          <ac:spMkLst>
            <pc:docMk/>
            <pc:sldMk cId="3086027263" sldId="305"/>
            <ac:spMk id="3" creationId="{45297220-D082-C665-5798-BF2EE42F7F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30E8-2E2A-4B1C-A7D5-4F776514909D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F63B-644C-4AF7-B8F6-766C45AE1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63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55DA-07AD-E006-5B3F-6BCFE3CB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DB77EF-8757-5047-A16B-092E82ECE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64199-DB86-B622-6F57-1EC78675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3FE9B-3A6A-A5A6-EC01-A9EBC4B2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A3E45-5C22-1DAA-6FC6-57D10B46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9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F21D-43C5-2C9C-73CF-D6044E2E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15646-AD0B-B027-AC76-20BAC4DC1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E1FE-35BA-CBA5-220E-A1151F9B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2B69-F23F-0BE2-9209-D9538A8E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EE2FF-7246-4049-FCE4-B1DFECB0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1CCEA-5EB9-637D-E73F-DDAC47B84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DC005-3538-E561-D156-BADB0EA89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6CB79-2195-900F-7DEB-EED425CA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819E0-9160-B083-1ABF-C16852C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8286-229D-D887-F546-3CA563DF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5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BF20-4892-99D3-47E8-92A9D1ED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B814-7046-10F9-AFF6-DD60ABBB3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EB87D-41D6-F0B2-E7D9-B30E2400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5EAD8-8A98-BBE1-C333-76811AB3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BF00-2E5F-ED3F-C929-84DCFE9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8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25B6-A99D-CB6E-6D59-951ED95C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35DEB-A116-D088-6B4F-124E9D03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F3E8F-4D25-3015-C09F-4B777509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7A63-DC05-616C-2B60-6CAD92C5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26B5-5775-9D97-BF63-0115A19E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3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85E4-DABE-A5AA-D78E-62AC9E25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9B82-BEF2-57D7-E275-E3B01DF7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AB11E-CB56-387D-928E-3192FF015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7207D-EA09-CD2D-CF72-8B71C836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73EF3-E5A6-F705-AC76-D347FE83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A7837-FF8E-068B-990A-D3C09D66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1BDE-869B-6C4C-6231-7A583BCD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4D463-25B3-B7EB-C727-9DBC3A075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994EB-EE31-55FE-E7F7-0B915690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3095B-F8F8-1DA5-5131-BAF6901E6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B7DB3-5C13-E461-B8C8-CD84B76BE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68176-BA1E-BFCD-C573-23DA4D21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B913D-68BB-E48A-6F46-5CF9377F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05E6D-0057-2988-E9E5-D8465D29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4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7C70-8379-0393-953C-009737F9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2DB88-4D41-6B06-69C9-5123F09E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630DF-EBB8-9562-6B9D-CF3395BF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6C456-1144-A43F-D3F8-35E58A92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2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27DAB-762D-43E3-0167-FEC91612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07F9B-3747-D6C5-C4F8-D16A25DD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837D2-C5CF-36BB-476A-6201A359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5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77CD-9C95-8F0B-B77C-7EE20DFE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A94A-98FA-AAE8-665D-60B520BE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50718-F49D-530E-D58A-975CF5F34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AB835-AE57-887C-4247-9E9BBDC1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33AF2-134C-C3B9-C647-26D57865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F21CF-F510-84A5-7668-63B9374A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2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974E-7AD0-3E7F-3226-4AEE0A33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1E08C-6A2A-5688-2C72-A78EBC579D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78189-923E-4D62-9588-297C38E18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B824E-A03B-8EDB-2640-E8B61594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5442D-ED49-9B73-3482-9B8C5457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563D2-F3FD-773D-65AC-A8925EA5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98EEA6-A6C9-F10D-3D8C-7F162DB8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9EE71-7B20-C437-EEC1-D4D0A09CD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564FB-BE5E-9884-293A-8871F04B6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C582E-58A5-48FC-91F8-7D73F030F364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35497-79DB-E840-7806-32EDD6919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BE0BC-1C3E-251D-A2D1-5B27FC0B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AE3EB-72B7-42A8-988D-28A4E17DE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58BEA12-8B95-18B5-DE55-6C1589F20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8370"/>
          <a:stretch>
            <a:fillRect/>
          </a:stretch>
        </p:blipFill>
        <p:spPr>
          <a:xfrm>
            <a:off x="4" y="0"/>
            <a:ext cx="12191996" cy="68501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2EADE55-582C-6CBE-0AFE-B998F068FF4B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73DD3851-AD86-694C-D27A-D4A2405CD75E}"/>
              </a:ext>
            </a:extLst>
          </p:cNvPr>
          <p:cNvSpPr txBox="1"/>
          <p:nvPr/>
        </p:nvSpPr>
        <p:spPr>
          <a:xfrm>
            <a:off x="1392057" y="3782895"/>
            <a:ext cx="940787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  <a:latin typeface="PT Sans" panose="020B0503020203020204" pitchFamily="34" charset="0"/>
              </a:rPr>
              <a:t>Understanding the tailing and castration consultation and helping members to respond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F1C000-DA26-EAFF-117E-D70BF05FC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9" b="32354"/>
          <a:stretch>
            <a:fillRect/>
          </a:stretch>
        </p:blipFill>
        <p:spPr>
          <a:xfrm>
            <a:off x="3715041" y="1436603"/>
            <a:ext cx="4761905" cy="21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4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B68A63-5CEF-6922-C0D6-2EF88BC0A6A9}"/>
              </a:ext>
            </a:extLst>
          </p:cNvPr>
          <p:cNvSpPr/>
          <p:nvPr/>
        </p:nvSpPr>
        <p:spPr>
          <a:xfrm>
            <a:off x="0" y="785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DAC46-6EBF-833F-0962-1B385E519695}"/>
              </a:ext>
            </a:extLst>
          </p:cNvPr>
          <p:cNvSpPr txBox="1"/>
          <p:nvPr/>
        </p:nvSpPr>
        <p:spPr>
          <a:xfrm>
            <a:off x="1046880" y="1752891"/>
            <a:ext cx="98935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All 4 UK nations responding to a panel of animal welfare experts and vets – the Animal Welfare Committee (AWC) - have been ramping up pressure on the government to review this law. It began initially in 1994, was discussed again in 2008 and then again December 2022.</a:t>
            </a:r>
          </a:p>
          <a:p>
            <a:endParaRPr lang="en-GB" sz="24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The Animal Welfare Committee’s 42-page opinion discusses future strategies for tailing and castrating lambs.</a:t>
            </a: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A strategic aim is to move away from routine castration and tailing, and to use pain relief and methods to reduce pain if it takes place</a:t>
            </a:r>
          </a:p>
          <a:p>
            <a:endParaRPr lang="en-GB" sz="2400" kern="100" dirty="0">
              <a:solidFill>
                <a:schemeClr val="bg1"/>
              </a:solidFill>
              <a:effectLst/>
              <a:latin typeface="PT Sans" panose="020B0503020203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kern="100" dirty="0">
                <a:solidFill>
                  <a:schemeClr val="bg1"/>
                </a:solidFill>
                <a:latin typeface="PT Sans" panose="020B05030202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the basis of the consultation</a:t>
            </a:r>
            <a:endParaRPr lang="en-GB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06B3-0E15-4795-6F90-93A8BCE0725B}"/>
              </a:ext>
            </a:extLst>
          </p:cNvPr>
          <p:cNvSpPr txBox="1"/>
          <p:nvPr/>
        </p:nvSpPr>
        <p:spPr>
          <a:xfrm>
            <a:off x="838200" y="704740"/>
            <a:ext cx="797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How did we get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77865-EC65-E3D8-3599-A5563E0F9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5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8710D-5411-D4D8-89B9-10F384A27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39D4E9-D80D-4774-260E-26E8A68F6389}"/>
              </a:ext>
            </a:extLst>
          </p:cNvPr>
          <p:cNvSpPr/>
          <p:nvPr/>
        </p:nvSpPr>
        <p:spPr>
          <a:xfrm>
            <a:off x="0" y="785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B3D2B-D58F-D9CC-5760-9AAF7C6BB688}"/>
              </a:ext>
            </a:extLst>
          </p:cNvPr>
          <p:cNvSpPr txBox="1"/>
          <p:nvPr/>
        </p:nvSpPr>
        <p:spPr>
          <a:xfrm>
            <a:off x="410496" y="1548358"/>
            <a:ext cx="109826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surprisingly t</a:t>
            </a: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majority of sheep farmers seem to be opposed to the proposals and question the importance of the level of pain caused.  Ringing is fast, easy, cheap.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consequences of not castrating or tailing could lead to worse welfare problems and market problems, and pain relief is currently impractical.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Wider supply chain problems too.</a:t>
            </a:r>
            <a:endParaRPr lang="en-GB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views vary and many farmers are already moving away from routine castration and tailing and even selecting for shorter tails, suggesting people are increasingly aware.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proposals do offer a solution to upland and outdoor/late lambers in England and Wales who don’t gather before 7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consultation process is questionable!</a:t>
            </a:r>
          </a:p>
          <a:p>
            <a:endParaRPr lang="en-GB" sz="24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EEF70-08E5-E7EE-622D-2556BC13DB98}"/>
              </a:ext>
            </a:extLst>
          </p:cNvPr>
          <p:cNvSpPr txBox="1"/>
          <p:nvPr/>
        </p:nvSpPr>
        <p:spPr>
          <a:xfrm>
            <a:off x="925872" y="460243"/>
            <a:ext cx="797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Causing real concern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C83F3-F245-E418-70F5-D69A21993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827343" y="193924"/>
            <a:ext cx="1954161" cy="14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4B241C-00E7-A13F-C4BA-4D2B6537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/>
          <a:stretch>
            <a:fillRect/>
          </a:stretch>
        </p:blipFill>
        <p:spPr>
          <a:xfrm rot="16200000">
            <a:off x="2670925" y="-2670925"/>
            <a:ext cx="6850150" cy="1219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62CC27-6DAB-1694-1EB9-F1D7A9BCF337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EDD63-2245-69D9-1F51-748394F8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3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kern="1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Consultation outline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7220-D082-C665-5798-BF2EE42F7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20558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b="1" kern="1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Consultation opened on 12</a:t>
            </a:r>
            <a:r>
              <a:rPr lang="en-GB" sz="2400" b="1" kern="100" baseline="300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kern="1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 Jan and closes 9</a:t>
            </a:r>
            <a:r>
              <a:rPr lang="en-GB" sz="2400" b="1" kern="100" baseline="300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kern="1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 March </a:t>
            </a:r>
          </a:p>
          <a:p>
            <a:r>
              <a:rPr lang="en-GB" sz="2400" b="1" kern="100" dirty="0">
                <a:solidFill>
                  <a:schemeClr val="bg1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Clear that administrations want to take steps and to unify, but do want to listen to feedback and get expert opinions</a:t>
            </a:r>
          </a:p>
          <a:p>
            <a:r>
              <a:rPr lang="en-GB" sz="2400" b="1" kern="100" dirty="0">
                <a:solidFill>
                  <a:schemeClr val="bg1"/>
                </a:solidFill>
                <a:latin typeface="PT Sans"/>
                <a:cs typeface="Times New Roman"/>
              </a:rPr>
              <a:t>In particular they want to know if choices differ between different sizes and types of farm (but we know that sheep farming is diverse, and for very good reason).</a:t>
            </a:r>
          </a:p>
          <a:p>
            <a:r>
              <a:rPr lang="en-GB" sz="2400" b="1" kern="100" dirty="0">
                <a:solidFill>
                  <a:schemeClr val="bg1"/>
                </a:solidFill>
                <a:latin typeface="PT Sans"/>
                <a:cs typeface="Times New Roman"/>
              </a:rPr>
              <a:t>The law won’t change on 9</a:t>
            </a:r>
            <a:r>
              <a:rPr lang="en-GB" sz="2400" b="1" kern="100" baseline="30000" dirty="0">
                <a:solidFill>
                  <a:schemeClr val="bg1"/>
                </a:solidFill>
                <a:latin typeface="PT Sans"/>
                <a:cs typeface="Times New Roman"/>
              </a:rPr>
              <a:t>th</a:t>
            </a:r>
            <a:r>
              <a:rPr lang="en-GB" sz="2400" b="1" kern="100" dirty="0">
                <a:solidFill>
                  <a:schemeClr val="bg1"/>
                </a:solidFill>
                <a:latin typeface="PT Sans"/>
                <a:cs typeface="Times New Roman"/>
              </a:rPr>
              <a:t> March – it could do for 2028 but administrations accepting change may take longer.</a:t>
            </a:r>
            <a:endParaRPr lang="en-GB" sz="2400" dirty="0">
              <a:solidFill>
                <a:schemeClr val="bg1"/>
              </a:solidFill>
              <a:latin typeface="PT Sans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4C10F-0D70-C440-FF23-B3EC2AB6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18FEAC-971B-E599-3F4C-2B59B6E49278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A9D0A-D9DB-F444-9B3B-C165FC35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en-GB">
                <a:latin typeface="PT Sans" panose="020B0503020203020204" pitchFamily="34" charset="0"/>
              </a:rPr>
            </a:br>
            <a:endParaRPr lang="en-GB">
              <a:latin typeface="PT Sans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C732-3E26-4E0D-923F-76D8AF48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670"/>
            <a:ext cx="10515600" cy="423929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2007 acts permit these procedures – procedures that affect tissues are outlawed otherwise</a:t>
            </a: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Rubber rings and clips are allowed up &lt;7 days of age without pain relief</a:t>
            </a: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Pain relief mandatory thereafter</a:t>
            </a: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Hot knife requires pain relief in England and Wales, not in Scotland</a:t>
            </a: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Clips allowed without pain relief &lt;7 days of age in England and Wales</a:t>
            </a:r>
          </a:p>
          <a:p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Clips allowed without pain relief up to 3 months of age in Scotland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D3B43-D172-9B19-52A5-9A550F42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9A60FE-6BF1-1D7E-5A7E-FD8F0116EA2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Current legislation</a:t>
            </a:r>
          </a:p>
        </p:txBody>
      </p:sp>
    </p:spTree>
    <p:extLst>
      <p:ext uri="{BB962C8B-B14F-4D97-AF65-F5344CB8AC3E}">
        <p14:creationId xmlns:p14="http://schemas.microsoft.com/office/powerpoint/2010/main" val="148087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230A75-4A7F-7286-E957-F0E26FCF3BCE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76EE8-CAEE-5CB1-BDBB-3F4F3FC6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>
                <a:solidFill>
                  <a:srgbClr val="0055A5"/>
                </a:solidFill>
                <a:latin typeface="PT Sans" panose="020B0503020203020204" pitchFamily="34" charset="0"/>
              </a:rPr>
            </a:br>
            <a:br>
              <a:rPr lang="en-GB" sz="4000">
                <a:solidFill>
                  <a:schemeClr val="bg1"/>
                </a:solidFill>
                <a:latin typeface="PT Sans" panose="020B0503020203020204" pitchFamily="34" charset="0"/>
              </a:rPr>
            </a:br>
            <a:endParaRPr lang="en-GB" sz="400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5388-A23B-7C5F-90C3-CE383695D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80" y="1616075"/>
            <a:ext cx="109220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Move away from routine practice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encourage minimising the use of castration and tail docking where possible.</a:t>
            </a:r>
          </a:p>
          <a:p>
            <a:r>
              <a:rPr lang="en-GB" sz="1400" b="1">
                <a:solidFill>
                  <a:schemeClr val="bg1"/>
                </a:solidFill>
                <a:latin typeface="PT Sans"/>
              </a:rPr>
              <a:t>Minimise pain 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— require that, where these procedures are carried out, pain is appropriately reduced (using less painful methods, anaesthesia and/or analgesia).</a:t>
            </a:r>
          </a:p>
          <a:p>
            <a:r>
              <a:rPr lang="en-GB" sz="1400" b="1">
                <a:solidFill>
                  <a:schemeClr val="bg1"/>
                </a:solidFill>
                <a:latin typeface="PT Sans"/>
              </a:rPr>
              <a:t>UK-wide consistency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 — ensure rules are consistent across England, Wales, Scotland and Northern Ireland.</a:t>
            </a:r>
          </a:p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Only after 24 hours old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prohibit castration/tail docking before lambs reach 24 hours old.</a:t>
            </a:r>
          </a:p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Surgical methods restricted to vets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any castration or docking using a knife/blade must only be done by a veterinary surgeon with both anaesthetic and analgesic.</a:t>
            </a:r>
          </a:p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Rubber ring with pain relief up to 3 months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allow rubber ring castration and tail docking up to 3 months of age only with anaesthetic and analgesic.</a:t>
            </a:r>
          </a:p>
          <a:p>
            <a:r>
              <a:rPr lang="en-GB" sz="1400" b="1" err="1">
                <a:solidFill>
                  <a:schemeClr val="bg1"/>
                </a:solidFill>
                <a:latin typeface="PT Sans"/>
              </a:rPr>
              <a:t>Burdizzo</a:t>
            </a:r>
            <a:r>
              <a:rPr lang="en-GB" sz="1400" b="1">
                <a:solidFill>
                  <a:schemeClr val="bg1"/>
                </a:solidFill>
                <a:latin typeface="PT Sans"/>
              </a:rPr>
              <a:t>/clamp with pain relief up to 3 months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 — permit clamp (</a:t>
            </a:r>
            <a:r>
              <a:rPr lang="en-GB" sz="1400" err="1">
                <a:solidFill>
                  <a:schemeClr val="bg1"/>
                </a:solidFill>
                <a:latin typeface="PT Sans"/>
              </a:rPr>
              <a:t>Burdizzo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) use up to 3 months with pain relief.</a:t>
            </a:r>
          </a:p>
          <a:p>
            <a:r>
              <a:rPr lang="en-GB" sz="1400" b="1">
                <a:solidFill>
                  <a:schemeClr val="bg1"/>
                </a:solidFill>
                <a:latin typeface="PT Sans"/>
              </a:rPr>
              <a:t>Clip method allowed without pain relief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 — permit clip-type systems (e.g. </a:t>
            </a:r>
            <a:r>
              <a:rPr lang="en-GB" sz="1400" err="1">
                <a:solidFill>
                  <a:schemeClr val="bg1"/>
                </a:solidFill>
                <a:latin typeface="PT Sans"/>
              </a:rPr>
              <a:t>Clipfitter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) for lambs up to 3 months without mandated pain relief as they are considered less painful.</a:t>
            </a:r>
          </a:p>
          <a:p>
            <a:r>
              <a:rPr lang="en-GB" sz="1400" b="1">
                <a:solidFill>
                  <a:schemeClr val="bg1"/>
                </a:solidFill>
                <a:latin typeface="PT Sans"/>
              </a:rPr>
              <a:t>Remove the 7-day limit</a:t>
            </a:r>
            <a:r>
              <a:rPr lang="en-GB" sz="1400">
                <a:solidFill>
                  <a:schemeClr val="bg1"/>
                </a:solidFill>
                <a:latin typeface="PT Sans"/>
              </a:rPr>
              <a:t> — allow certain procedures up to the age of 3 months, with pain relief.</a:t>
            </a:r>
          </a:p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Hot iron only with pain relief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allow hot iron tail docking up to 3 months only with anaesthetic and analgesic.</a:t>
            </a:r>
          </a:p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Lambs over 3 months by vets only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Older lambs may only be castrated or docked by a veterinary surgeon using pain relief.   </a:t>
            </a:r>
          </a:p>
          <a:p>
            <a:r>
              <a:rPr lang="en-GB" sz="1400" b="1">
                <a:solidFill>
                  <a:schemeClr val="bg1"/>
                </a:solidFill>
                <a:latin typeface="PT Sans" panose="020B0503020203020204" pitchFamily="34" charset="0"/>
              </a:rPr>
              <a:t>Training requirement</a:t>
            </a:r>
            <a:r>
              <a:rPr lang="en-GB" sz="1400">
                <a:solidFill>
                  <a:schemeClr val="bg1"/>
                </a:solidFill>
                <a:latin typeface="PT Sans" panose="020B0503020203020204" pitchFamily="34" charset="0"/>
              </a:rPr>
              <a:t> — require stockkeepers/farmers to be appropriately trained and competent before performing any of these procedures.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1CB28-1D8A-D244-7C6E-8E83E998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B8907B-1934-452F-1507-64317405CB6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bg1"/>
                </a:solidFill>
                <a:latin typeface="PT Sans" panose="020B0503020203020204" pitchFamily="34" charset="0"/>
              </a:rPr>
              <a:t>The proposals</a:t>
            </a:r>
          </a:p>
        </p:txBody>
      </p:sp>
    </p:spTree>
    <p:extLst>
      <p:ext uri="{BB962C8B-B14F-4D97-AF65-F5344CB8AC3E}">
        <p14:creationId xmlns:p14="http://schemas.microsoft.com/office/powerpoint/2010/main" val="51114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B924-A81A-0A14-85E1-7B1CDA522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670DD9-6FE6-8F8A-31DA-87B59CB1455D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3A28A-B526-6D70-5FCB-03AF0643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en-GB">
                <a:latin typeface="PT Sans" panose="020B0503020203020204" pitchFamily="34" charset="0"/>
              </a:rPr>
            </a:br>
            <a:endParaRPr lang="en-GB">
              <a:latin typeface="PT Sans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3706-E5F6-3F92-4DEC-D24F4792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1 Q1-7 About you – Confidentiality, name and address</a:t>
            </a:r>
          </a:p>
          <a:p>
            <a:pPr marL="0" lvl="0" indent="0">
              <a:buNone/>
            </a:pPr>
            <a:endParaRPr lang="en-GB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2 Q8-24 Multiple choice statements followed by explanation</a:t>
            </a:r>
          </a:p>
          <a:p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e.g. 10.a) Rubber ring castration of lambs up to 3 months should only be permitted with an effective anaesthetic and analgesic.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3 Impact Assessment Q25 – end (Q36)</a:t>
            </a:r>
          </a:p>
          <a:p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De minimis - £1.6bn over 10 years from consumers paying more (£11.25/household/year)</a:t>
            </a:r>
          </a:p>
          <a:p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Time – 60 seconds to administer analgesia and anaesthesia </a:t>
            </a:r>
          </a:p>
          <a:p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Your farm and blowfly</a:t>
            </a:r>
          </a:p>
          <a:p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Segregation of male and females</a:t>
            </a:r>
          </a:p>
          <a:p>
            <a:endParaRPr lang="en-GB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pPr lvl="0"/>
            <a:endParaRPr lang="en-GB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498BF-97DC-DD8A-BADB-640057A0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2F8B47-5704-1DF2-C56A-F3C1F73BFB2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Consultation – What to expect</a:t>
            </a:r>
          </a:p>
        </p:txBody>
      </p:sp>
    </p:spTree>
    <p:extLst>
      <p:ext uri="{BB962C8B-B14F-4D97-AF65-F5344CB8AC3E}">
        <p14:creationId xmlns:p14="http://schemas.microsoft.com/office/powerpoint/2010/main" val="426512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A6A5-984D-94D0-D73A-191CF428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91B259-C205-EB06-1F95-3760ABA327C6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0F5BC-767C-EC04-ACCF-749A916F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en-GB">
                <a:latin typeface="PT Sans" panose="020B0503020203020204" pitchFamily="34" charset="0"/>
              </a:rPr>
            </a:br>
            <a:endParaRPr lang="en-GB">
              <a:latin typeface="PT Sans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A05AF-9990-A47B-264D-208227E3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PT Sans"/>
                <a:ea typeface="+mn-lt"/>
                <a:cs typeface="+mn-lt"/>
              </a:rPr>
              <a:t>Q28 </a:t>
            </a:r>
            <a:endParaRPr lang="en-GB" sz="2400" dirty="0">
              <a:solidFill>
                <a:schemeClr val="bg1"/>
              </a:solidFill>
              <a:latin typeface="PT Sans"/>
            </a:endParaRPr>
          </a:p>
          <a:p>
            <a:r>
              <a:rPr lang="en-GB" sz="2400" dirty="0">
                <a:solidFill>
                  <a:schemeClr val="bg1"/>
                </a:solidFill>
                <a:latin typeface="PT Sans"/>
                <a:ea typeface="+mn-lt"/>
                <a:cs typeface="+mn-lt"/>
              </a:rPr>
              <a:t>Read and consider carefully</a:t>
            </a:r>
            <a:endParaRPr lang="en-GB" dirty="0">
              <a:solidFill>
                <a:schemeClr val="bg1"/>
              </a:solidFill>
              <a:latin typeface="PT Sans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PT Sans"/>
                <a:ea typeface="+mn-lt"/>
                <a:cs typeface="+mn-lt"/>
              </a:rPr>
              <a:t>You select the method and age of castration/</a:t>
            </a:r>
            <a:r>
              <a:rPr lang="en-GB" sz="2400" dirty="0" err="1">
                <a:solidFill>
                  <a:schemeClr val="bg1"/>
                </a:solidFill>
                <a:latin typeface="PT Sans"/>
                <a:ea typeface="+mn-lt"/>
                <a:cs typeface="+mn-lt"/>
              </a:rPr>
              <a:t>taildocking</a:t>
            </a:r>
            <a:endParaRPr lang="en-GB" dirty="0">
              <a:solidFill>
                <a:schemeClr val="bg1"/>
              </a:solidFill>
              <a:latin typeface="PT Sans"/>
            </a:endParaRPr>
          </a:p>
          <a:p>
            <a:endParaRPr lang="en-GB" sz="2400" dirty="0">
              <a:solidFill>
                <a:schemeClr val="bg1"/>
              </a:solidFill>
              <a:latin typeface="PT Sans"/>
            </a:endParaRPr>
          </a:p>
          <a:p>
            <a:pPr lvl="0"/>
            <a:endParaRPr lang="en-GB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50CD9-79AC-7BD7-66FC-6EAA2C7F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0FF0B0-C536-68BC-BFE3-026779A0BF5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Consultation – What to expect</a:t>
            </a:r>
          </a:p>
        </p:txBody>
      </p:sp>
    </p:spTree>
    <p:extLst>
      <p:ext uri="{BB962C8B-B14F-4D97-AF65-F5344CB8AC3E}">
        <p14:creationId xmlns:p14="http://schemas.microsoft.com/office/powerpoint/2010/main" val="3054439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0B4AA0-27DF-19F8-D6C6-99266EAFD46E}"/>
              </a:ext>
            </a:extLst>
          </p:cNvPr>
          <p:cNvSpPr/>
          <p:nvPr/>
        </p:nvSpPr>
        <p:spPr>
          <a:xfrm>
            <a:off x="0" y="0"/>
            <a:ext cx="12192000" cy="6850150"/>
          </a:xfrm>
          <a:prstGeom prst="rect">
            <a:avLst/>
          </a:prstGeom>
          <a:solidFill>
            <a:srgbClr val="0055A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5C7B2-B3DE-C0A4-0EED-FFF343E6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1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en-GB">
                <a:latin typeface="PT Sans" panose="020B0503020203020204" pitchFamily="34" charset="0"/>
              </a:rPr>
            </a:br>
            <a:endParaRPr lang="en-GB">
              <a:latin typeface="PT Sans" panose="020B05030202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0FE4-A160-4F17-ABAE-E5C772BE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Do respond – opinions will count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Give yourself a minimum of an hour and don’t try on a smart phone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Use the save and continue function – this ensures progress isn’t lost and gives you chance to come back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Your farming context matters, give detail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There are blank boxes throughout – you can write any opinions in there.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IF YOU CAN’T DO IT ALL THEN DO WHAT YOU CAN</a:t>
            </a:r>
          </a:p>
          <a:p>
            <a:pPr lvl="0"/>
            <a:r>
              <a:rPr lang="en-GB" sz="2400" dirty="0">
                <a:solidFill>
                  <a:schemeClr val="bg1"/>
                </a:solidFill>
                <a:latin typeface="PT Sans" panose="020B0503020203020204" pitchFamily="34" charset="0"/>
              </a:rPr>
              <a:t>Please complete it before the deadline of 9th March</a:t>
            </a:r>
          </a:p>
          <a:p>
            <a:pPr marL="0" indent="0">
              <a:buNone/>
            </a:pPr>
            <a:endParaRPr lang="en-GB" dirty="0"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47F5A-9B28-2406-1E39-69040754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24480" r="13800" b="26998"/>
          <a:stretch>
            <a:fillRect/>
          </a:stretch>
        </p:blipFill>
        <p:spPr>
          <a:xfrm>
            <a:off x="9679859" y="450849"/>
            <a:ext cx="1954161" cy="1401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B902D8-059F-8EE5-148E-1A60D34B13F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chemeClr val="bg1"/>
                </a:solidFill>
                <a:latin typeface="PT Sans" panose="020B0503020203020204" pitchFamily="34" charset="0"/>
              </a:rPr>
              <a:t>Tips for responding</a:t>
            </a:r>
          </a:p>
        </p:txBody>
      </p:sp>
    </p:spTree>
    <p:extLst>
      <p:ext uri="{BB962C8B-B14F-4D97-AF65-F5344CB8AC3E}">
        <p14:creationId xmlns:p14="http://schemas.microsoft.com/office/powerpoint/2010/main" val="1658651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8ba38b-cc83-4bf2-93b0-56e866665fc4" xsi:nil="true"/>
    <lcf76f155ced4ddcb4097134ff3c332f xmlns="3bafcdbd-d98e-42f2-9f86-51d0f2b9d4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48775B11C3B4EA511658BB3B0240A" ma:contentTypeVersion="14" ma:contentTypeDescription="Create a new document." ma:contentTypeScope="" ma:versionID="fa1a165dfa49d2bd098b28a253ab71b3">
  <xsd:schema xmlns:xsd="http://www.w3.org/2001/XMLSchema" xmlns:xs="http://www.w3.org/2001/XMLSchema" xmlns:p="http://schemas.microsoft.com/office/2006/metadata/properties" xmlns:ns2="3bafcdbd-d98e-42f2-9f86-51d0f2b9d428" xmlns:ns3="b38ba38b-cc83-4bf2-93b0-56e866665fc4" targetNamespace="http://schemas.microsoft.com/office/2006/metadata/properties" ma:root="true" ma:fieldsID="56eb45327f4a862d9ada5c60e97470bc" ns2:_="" ns3:_="">
    <xsd:import namespace="3bafcdbd-d98e-42f2-9f86-51d0f2b9d428"/>
    <xsd:import namespace="b38ba38b-cc83-4bf2-93b0-56e866665f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fcdbd-d98e-42f2-9f86-51d0f2b9d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e65f2c-f1ff-4c4b-ba87-7e92a19c2e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ba38b-cc83-4bf2-93b0-56e866665fc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8c9015-072e-4126-8a05-7e39b1aa0ed1}" ma:internalName="TaxCatchAll" ma:showField="CatchAllData" ma:web="b38ba38b-cc83-4bf2-93b0-56e866665f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28CDA6-6923-416C-AFFB-BF2B320BBE2D}">
  <ds:schemaRefs>
    <ds:schemaRef ds:uri="3bafcdbd-d98e-42f2-9f86-51d0f2b9d428"/>
    <ds:schemaRef ds:uri="b38ba38b-cc83-4bf2-93b0-56e866665fc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3EFBD4-0046-4A80-9979-AB53A91FBEEE}">
  <ds:schemaRefs>
    <ds:schemaRef ds:uri="3bafcdbd-d98e-42f2-9f86-51d0f2b9d428"/>
    <ds:schemaRef ds:uri="b38ba38b-cc83-4bf2-93b0-56e866665f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64DA28-CBD7-49B5-85AD-49BEF74D0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3345</TotalTime>
  <Words>900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PT Sans</vt:lpstr>
      <vt:lpstr>Office Theme</vt:lpstr>
      <vt:lpstr>PowerPoint Presentation</vt:lpstr>
      <vt:lpstr>PowerPoint Presentation</vt:lpstr>
      <vt:lpstr>PowerPoint Presentation</vt:lpstr>
      <vt:lpstr>Consultation outline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Priestley</dc:creator>
  <cp:lastModifiedBy>Michael Priestley</cp:lastModifiedBy>
  <cp:revision>3</cp:revision>
  <dcterms:created xsi:type="dcterms:W3CDTF">2026-02-08T13:10:39Z</dcterms:created>
  <dcterms:modified xsi:type="dcterms:W3CDTF">2026-03-02T14:42:07Z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0x01010065448775B11C3B4EA511658BB3B0240A</vt:lpwstr>
  </property>
  <property fmtid="{D5CDD505-2E9C-101B-9397-08002B2CF9AE}" pid="3" name="MediaServiceImageTags">
    <vt:lpwstr/>
  </property>
</Properties>
</file>